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39" r:id="rId2"/>
    <p:sldId id="441" r:id="rId3"/>
    <p:sldId id="332" r:id="rId4"/>
    <p:sldId id="442" r:id="rId5"/>
    <p:sldId id="443" r:id="rId6"/>
    <p:sldId id="446" r:id="rId7"/>
    <p:sldId id="447" r:id="rId8"/>
    <p:sldId id="448" r:id="rId9"/>
    <p:sldId id="450" r:id="rId10"/>
    <p:sldId id="451" r:id="rId11"/>
    <p:sldId id="423" r:id="rId12"/>
    <p:sldId id="452" r:id="rId13"/>
    <p:sldId id="453" r:id="rId14"/>
    <p:sldId id="380" r:id="rId15"/>
    <p:sldId id="432" r:id="rId16"/>
    <p:sldId id="387" r:id="rId17"/>
    <p:sldId id="388" r:id="rId18"/>
    <p:sldId id="389" r:id="rId19"/>
    <p:sldId id="338" r:id="rId20"/>
    <p:sldId id="386" r:id="rId21"/>
    <p:sldId id="413" r:id="rId22"/>
    <p:sldId id="455" r:id="rId23"/>
    <p:sldId id="454" r:id="rId24"/>
    <p:sldId id="459" r:id="rId25"/>
    <p:sldId id="460" r:id="rId26"/>
    <p:sldId id="462" r:id="rId27"/>
    <p:sldId id="457" r:id="rId28"/>
    <p:sldId id="458" r:id="rId29"/>
    <p:sldId id="463" r:id="rId30"/>
  </p:sldIdLst>
  <p:sldSz cx="9144000" cy="6858000" type="screen4x3"/>
  <p:notesSz cx="6858000" cy="9144000"/>
  <p:defaultTextStyle>
    <a:defPPr>
      <a:defRPr lang="en-US"/>
    </a:defPPr>
    <a:lvl1pPr algn="ctr" rtl="0" fontAlgn="base">
      <a:spcBef>
        <a:spcPct val="0"/>
      </a:spcBef>
      <a:spcAft>
        <a:spcPct val="0"/>
      </a:spcAft>
      <a:defRPr sz="3200" b="1" kern="1200">
        <a:solidFill>
          <a:schemeClr val="bg1"/>
        </a:solidFill>
        <a:latin typeface="Arial" charset="0"/>
        <a:ea typeface="+mn-ea"/>
        <a:cs typeface="+mn-cs"/>
      </a:defRPr>
    </a:lvl1pPr>
    <a:lvl2pPr marL="457200" algn="ctr" rtl="0" fontAlgn="base">
      <a:spcBef>
        <a:spcPct val="0"/>
      </a:spcBef>
      <a:spcAft>
        <a:spcPct val="0"/>
      </a:spcAft>
      <a:defRPr sz="3200" b="1" kern="1200">
        <a:solidFill>
          <a:schemeClr val="bg1"/>
        </a:solidFill>
        <a:latin typeface="Arial" charset="0"/>
        <a:ea typeface="+mn-ea"/>
        <a:cs typeface="+mn-cs"/>
      </a:defRPr>
    </a:lvl2pPr>
    <a:lvl3pPr marL="914400" algn="ctr" rtl="0" fontAlgn="base">
      <a:spcBef>
        <a:spcPct val="0"/>
      </a:spcBef>
      <a:spcAft>
        <a:spcPct val="0"/>
      </a:spcAft>
      <a:defRPr sz="3200" b="1" kern="1200">
        <a:solidFill>
          <a:schemeClr val="bg1"/>
        </a:solidFill>
        <a:latin typeface="Arial" charset="0"/>
        <a:ea typeface="+mn-ea"/>
        <a:cs typeface="+mn-cs"/>
      </a:defRPr>
    </a:lvl3pPr>
    <a:lvl4pPr marL="1371600" algn="ctr" rtl="0" fontAlgn="base">
      <a:spcBef>
        <a:spcPct val="0"/>
      </a:spcBef>
      <a:spcAft>
        <a:spcPct val="0"/>
      </a:spcAft>
      <a:defRPr sz="3200" b="1" kern="1200">
        <a:solidFill>
          <a:schemeClr val="bg1"/>
        </a:solidFill>
        <a:latin typeface="Arial" charset="0"/>
        <a:ea typeface="+mn-ea"/>
        <a:cs typeface="+mn-cs"/>
      </a:defRPr>
    </a:lvl4pPr>
    <a:lvl5pPr marL="1828800" algn="ctr" rtl="0" fontAlgn="base">
      <a:spcBef>
        <a:spcPct val="0"/>
      </a:spcBef>
      <a:spcAft>
        <a:spcPct val="0"/>
      </a:spcAft>
      <a:defRPr sz="3200" b="1" kern="1200">
        <a:solidFill>
          <a:schemeClr val="bg1"/>
        </a:solidFill>
        <a:latin typeface="Arial" charset="0"/>
        <a:ea typeface="+mn-ea"/>
        <a:cs typeface="+mn-cs"/>
      </a:defRPr>
    </a:lvl5pPr>
    <a:lvl6pPr marL="2286000" algn="l" defTabSz="914400" rtl="0" eaLnBrk="1" latinLnBrk="0" hangingPunct="1">
      <a:defRPr sz="3200" b="1" kern="1200">
        <a:solidFill>
          <a:schemeClr val="bg1"/>
        </a:solidFill>
        <a:latin typeface="Arial" charset="0"/>
        <a:ea typeface="+mn-ea"/>
        <a:cs typeface="+mn-cs"/>
      </a:defRPr>
    </a:lvl6pPr>
    <a:lvl7pPr marL="2743200" algn="l" defTabSz="914400" rtl="0" eaLnBrk="1" latinLnBrk="0" hangingPunct="1">
      <a:defRPr sz="3200" b="1" kern="1200">
        <a:solidFill>
          <a:schemeClr val="bg1"/>
        </a:solidFill>
        <a:latin typeface="Arial" charset="0"/>
        <a:ea typeface="+mn-ea"/>
        <a:cs typeface="+mn-cs"/>
      </a:defRPr>
    </a:lvl7pPr>
    <a:lvl8pPr marL="3200400" algn="l" defTabSz="914400" rtl="0" eaLnBrk="1" latinLnBrk="0" hangingPunct="1">
      <a:defRPr sz="3200" b="1" kern="1200">
        <a:solidFill>
          <a:schemeClr val="bg1"/>
        </a:solidFill>
        <a:latin typeface="Arial" charset="0"/>
        <a:ea typeface="+mn-ea"/>
        <a:cs typeface="+mn-cs"/>
      </a:defRPr>
    </a:lvl8pPr>
    <a:lvl9pPr marL="3657600" algn="l" defTabSz="914400" rtl="0" eaLnBrk="1" latinLnBrk="0" hangingPunct="1">
      <a:defRPr sz="32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8E3E6"/>
    <a:srgbClr val="9ABEC1"/>
    <a:srgbClr val="6A8486"/>
    <a:srgbClr val="CCC6E4"/>
    <a:srgbClr val="D7D2EA"/>
    <a:srgbClr val="D2D4EA"/>
    <a:srgbClr val="D6D8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57" autoAdjust="0"/>
    <p:restoredTop sz="34647" autoAdjust="0"/>
  </p:normalViewPr>
  <p:slideViewPr>
    <p:cSldViewPr snapToGrid="0" showGuides="1">
      <p:cViewPr>
        <p:scale>
          <a:sx n="50" d="100"/>
          <a:sy n="50" d="100"/>
        </p:scale>
        <p:origin x="278" y="528"/>
      </p:cViewPr>
      <p:guideLst>
        <p:guide orient="horz" pos="2159"/>
        <p:guide pos="2880"/>
      </p:guideLst>
    </p:cSldViewPr>
  </p:slideViewPr>
  <p:notesTextViewPr>
    <p:cViewPr>
      <p:scale>
        <a:sx n="100" d="100"/>
        <a:sy n="100" d="100"/>
      </p:scale>
      <p:origin x="0" y="0"/>
    </p:cViewPr>
  </p:notesTextViewPr>
  <p:sorterViewPr>
    <p:cViewPr>
      <p:scale>
        <a:sx n="50" d="100"/>
        <a:sy n="50" d="100"/>
      </p:scale>
      <p:origin x="0" y="10459"/>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075AB4DD-5AA8-403A-BC88-D2C57863089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Containing multiple examples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of all four fundamental</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types of </a:t>
            </a:r>
            <a:r>
              <a:rPr lang="en-US" sz="1200" kern="1200" baseline="0" dirty="0" smtClean="0">
                <a:solidFill>
                  <a:schemeClr val="tx1"/>
                </a:solidFill>
                <a:latin typeface="Arial" charset="0"/>
                <a:ea typeface="+mn-ea"/>
                <a:cs typeface="+mn-cs"/>
              </a:rPr>
              <a:t>volcanoes, </a:t>
            </a:r>
            <a:r>
              <a:rPr lang="en-US" sz="1200" kern="1200" dirty="0" smtClean="0">
                <a:solidFill>
                  <a:schemeClr val="tx1"/>
                </a:solidFill>
                <a:latin typeface="Arial" charset="0"/>
                <a:ea typeface="+mn-ea"/>
                <a:cs typeface="+mn-cs"/>
              </a:rPr>
              <a:t>Lassen Volcanic National Park is aptly named. </a:t>
            </a:r>
            <a:endParaRPr lang="en-US" dirty="0" smtClean="0"/>
          </a:p>
          <a:p>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A</a:t>
            </a:r>
            <a:r>
              <a:rPr lang="en-US" sz="1200" kern="1200" baseline="0" dirty="0" smtClean="0">
                <a:solidFill>
                  <a:schemeClr val="tx1"/>
                </a:solidFill>
                <a:latin typeface="Arial" charset="0"/>
                <a:ea typeface="+mn-ea"/>
                <a:cs typeface="+mn-cs"/>
              </a:rPr>
              <a:t> complete account of the park’s entire spectrum of volcanic landforms is not he goal of this lesson. Instead we shall focus on the eruptive history of the park’s tallest volcano and namesake – Lassen Peak, as it was closely observed and serves as a fine example of the variety of volcanic hazards possible in the Cascades.</a:t>
            </a:r>
            <a:endParaRPr lang="en-US" dirty="0" smtClean="0"/>
          </a:p>
        </p:txBody>
      </p:sp>
      <p:sp>
        <p:nvSpPr>
          <p:cNvPr id="4" name="Slide Number Placeholder 3"/>
          <p:cNvSpPr>
            <a:spLocks noGrp="1"/>
          </p:cNvSpPr>
          <p:nvPr>
            <p:ph type="sldNum" sz="quarter" idx="10"/>
          </p:nvPr>
        </p:nvSpPr>
        <p:spPr/>
        <p:txBody>
          <a:bodyPr/>
          <a:lstStyle/>
          <a:p>
            <a:fld id="{075AB4DD-5AA8-403A-BC88-D2C57863089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bulk of Lassen Peak is a large volcanic dome (=plug dome) made almost entirely of dacite. Dacite is a high-silica volcanic rock which solidifies from lava that is too viscous to flow away from the vent. Lassen Peak has the distinction of being the largest volcanic dome in the world.</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a:t>
            </a:r>
            <a:r>
              <a:rPr lang="en-US" baseline="0" dirty="0" smtClean="0"/>
              <a:t> dacite dome of Lassen Peak and several other domes, most notably those comprising Chaos Crags, were formed …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on the flanks of a now extinct and highly eroded composite volcano, known as Mt.</a:t>
            </a:r>
            <a:r>
              <a:rPr lang="en-US" baseline="0" dirty="0" smtClean="0"/>
              <a:t> Tehama.</a:t>
            </a:r>
            <a:endParaRPr lang="en-US" dirty="0" smtClean="0"/>
          </a:p>
          <a:p>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remnants</a:t>
            </a:r>
            <a:r>
              <a:rPr lang="en-US" baseline="0" dirty="0" smtClean="0"/>
              <a:t> of Mt. Tehama are seen as several scattered peaks south of Lassen Peak. Most notable of these is Brokeoff Mountain, which quite literally was broke off of Mt. Tehama.</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Looking northeast</a:t>
            </a:r>
            <a:r>
              <a:rPr lang="en-US" b="0" baseline="0" dirty="0" smtClean="0"/>
              <a:t> from the summit of Brokeoff Mountain towards </a:t>
            </a:r>
            <a:r>
              <a:rPr lang="en-US" b="0" dirty="0" smtClean="0"/>
              <a:t>Lassen Peak in the background you can see </a:t>
            </a:r>
            <a:r>
              <a:rPr lang="en-US" b="0" baseline="0" dirty="0" smtClean="0"/>
              <a:t>more remnants of Mt. Tehama, now as </a:t>
            </a:r>
            <a:r>
              <a:rPr lang="en-US" b="0" dirty="0" smtClean="0"/>
              <a:t>Mt.</a:t>
            </a:r>
            <a:r>
              <a:rPr lang="en-US" b="0" baseline="0" dirty="0" smtClean="0"/>
              <a:t> Dillar and Pilot Pinnacle.</a:t>
            </a:r>
            <a:endParaRPr lang="en-US" b="0"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Viewed from a distance,</a:t>
            </a:r>
            <a:r>
              <a:rPr lang="en-US" baseline="0" dirty="0" smtClean="0"/>
              <a:t> it is tantalizing to project the slopes of Lassen Peak and Brokeoff Mountain upward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to form a gargantuan composite volcano</a:t>
            </a:r>
            <a:r>
              <a:rPr lang="en-US" baseline="0" dirty="0" smtClean="0"/>
              <a:t> well over 17,000 feet high.</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reality is decidedly</a:t>
            </a:r>
            <a:r>
              <a:rPr lang="en-US" baseline="0" dirty="0" smtClean="0"/>
              <a:t> less spectacular. Mt. Tehama was probably only slightly higher than Lassen Peak.</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Mt. Tehama took a few hundred-thousand years to form, its demise was far more rapid, perhaps even instantaneous.</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of the reason for Lassen’s volcanic diversity has</a:t>
            </a:r>
            <a:r>
              <a:rPr lang="en-US" baseline="0" dirty="0" smtClean="0"/>
              <a:t> to do with the fact that, like </a:t>
            </a:r>
            <a:r>
              <a:rPr lang="en-US" dirty="0" smtClean="0"/>
              <a:t>Crater Lake, Lassen Volcanic National Park falls within</a:t>
            </a:r>
            <a:r>
              <a:rPr lang="en-US" baseline="0" dirty="0" smtClean="0"/>
              <a:t> a portion of the Cascade Range that lies on the northwestern edge of the Basin and Range. Because Cascadian volcanoes will typically erupt an intermediate magma characteristic of subduction zones and Basin and Range volcanoes will typically erupt bimodal (mafic/felsic) magma, the full spectrum of magma types is produced here.</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3B1EC-320D-4258-9F3A-123BB7CC36AD}" type="slidenum">
              <a:rPr lang="en-US"/>
              <a:pPr/>
              <a:t>20</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dirty="0"/>
              <a:t>If you had visited this area </a:t>
            </a:r>
            <a:r>
              <a:rPr lang="en-US" dirty="0" smtClean="0"/>
              <a:t>several </a:t>
            </a:r>
            <a:r>
              <a:rPr lang="en-US" dirty="0"/>
              <a:t>thousand years ago, Mount Tehama would have risen to 11,000 or so feet before you, stretching from what is now </a:t>
            </a:r>
            <a:r>
              <a:rPr lang="en-US" dirty="0" smtClean="0"/>
              <a:t>the base of Mount Lassen to </a:t>
            </a:r>
            <a:r>
              <a:rPr lang="en-US" dirty="0"/>
              <a:t>Brokeoff Mountain. There are at least three theories about what happened to Mount Tehama. </a:t>
            </a:r>
            <a:r>
              <a:rPr lang="en-US" baseline="0" dirty="0" smtClean="0"/>
              <a:t> </a:t>
            </a:r>
            <a:r>
              <a:rPr lang="en-US" dirty="0" smtClean="0"/>
              <a:t>According </a:t>
            </a:r>
            <a:r>
              <a:rPr lang="en-US" dirty="0"/>
              <a:t>to the Lassen Volcanic National Park brochure, what happened to Mount Mazama in Oregon also happened to Mount Tehama. After growing for </a:t>
            </a:r>
            <a:r>
              <a:rPr lang="en-US" dirty="0" smtClean="0"/>
              <a:t>thousands </a:t>
            </a:r>
            <a:r>
              <a:rPr lang="en-US" dirty="0"/>
              <a:t>of years, Mount Tehama erupted and collapsed. The difference is that Mount Tehama's caldera developed an outlet, </a:t>
            </a:r>
            <a:r>
              <a:rPr lang="en-US" dirty="0" smtClean="0"/>
              <a:t>so </a:t>
            </a:r>
            <a:r>
              <a:rPr lang="en-US" dirty="0"/>
              <a:t>rain and snowmelt </a:t>
            </a:r>
            <a:r>
              <a:rPr lang="en-US" dirty="0" smtClean="0"/>
              <a:t>ran </a:t>
            </a:r>
            <a:r>
              <a:rPr lang="en-US" dirty="0"/>
              <a:t>out instead of filling up the caldera. </a:t>
            </a:r>
            <a:r>
              <a:rPr lang="en-US" dirty="0" smtClean="0"/>
              <a:t>Other</a:t>
            </a:r>
            <a:r>
              <a:rPr lang="en-US" baseline="0" dirty="0" smtClean="0"/>
              <a:t> sources</a:t>
            </a:r>
            <a:r>
              <a:rPr lang="en-US" dirty="0" smtClean="0"/>
              <a:t> conclude</a:t>
            </a:r>
            <a:r>
              <a:rPr lang="en-US" baseline="0" dirty="0" smtClean="0"/>
              <a:t> that</a:t>
            </a:r>
            <a:r>
              <a:rPr lang="en-US" dirty="0" smtClean="0"/>
              <a:t> </a:t>
            </a:r>
            <a:r>
              <a:rPr lang="en-US" dirty="0"/>
              <a:t>Tehama was eroded away by </a:t>
            </a:r>
            <a:r>
              <a:rPr lang="en-US" dirty="0" smtClean="0"/>
              <a:t>glaciers, while still others argue that hydrothermal</a:t>
            </a:r>
            <a:r>
              <a:rPr lang="en-US" baseline="0" dirty="0" smtClean="0"/>
              <a:t> alteration weakened Tehama so much that it could have largely have been removed by both glaciers and stream erosion.</a:t>
            </a:r>
            <a:r>
              <a:rPr lang="en-US" baseline="0" dirty="0"/>
              <a:t> </a:t>
            </a:r>
            <a:r>
              <a:rPr lang="en-US" dirty="0" smtClean="0"/>
              <a:t>One </a:t>
            </a:r>
            <a:r>
              <a:rPr lang="en-US" dirty="0"/>
              <a:t>of these versions, or perhaps a combination of the three, is </a:t>
            </a:r>
            <a:r>
              <a:rPr lang="en-US" dirty="0" smtClean="0"/>
              <a:t>probably</a:t>
            </a:r>
            <a:r>
              <a:rPr lang="en-US" baseline="0" dirty="0" smtClean="0"/>
              <a:t> </a:t>
            </a:r>
            <a:r>
              <a:rPr lang="en-US" dirty="0" smtClean="0"/>
              <a:t>correct</a:t>
            </a:r>
            <a:r>
              <a:rPr lang="en-US" dirty="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Starting about 50,000 years ago and continuing sporadically until about a thousand years ago at least 30 domes </a:t>
            </a:r>
            <a:r>
              <a:rPr lang="en-US" dirty="0" smtClean="0"/>
              <a:t>grew on the slopes of the then</a:t>
            </a:r>
            <a:r>
              <a:rPr lang="en-US" baseline="0" dirty="0" smtClean="0"/>
              <a:t> mostly eroded Mt. Tehama. During this time, the Wisconsin glacial period, occurring between 38,000 and 11,000 years ago, greatly affected the older domes.</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great dacite dome of Lassen Peak was</a:t>
            </a:r>
            <a:r>
              <a:rPr lang="en-US" sz="1200" kern="1200" baseline="0" dirty="0" smtClean="0">
                <a:solidFill>
                  <a:schemeClr val="tx1"/>
                </a:solidFill>
                <a:latin typeface="Arial" charset="0"/>
                <a:ea typeface="+mn-ea"/>
                <a:cs typeface="+mn-cs"/>
              </a:rPr>
              <a:t> pushed up from pre-Lassen dacites sometime</a:t>
            </a:r>
            <a:r>
              <a:rPr lang="en-US" sz="1200" kern="1200" dirty="0" smtClean="0">
                <a:solidFill>
                  <a:schemeClr val="tx1"/>
                </a:solidFill>
                <a:latin typeface="Arial" charset="0"/>
                <a:ea typeface="+mn-ea"/>
                <a:cs typeface="+mn-cs"/>
              </a:rPr>
              <a:t> between 25,000 and 31,000 years ago.</a:t>
            </a:r>
            <a:r>
              <a:rPr lang="en-US" sz="1200" kern="1200" baseline="0" dirty="0" smtClean="0">
                <a:solidFill>
                  <a:schemeClr val="tx1"/>
                </a:solidFill>
                <a:latin typeface="Arial" charset="0"/>
                <a:ea typeface="+mn-ea"/>
                <a:cs typeface="+mn-cs"/>
              </a:rPr>
              <a:t> Since this took place while the area was glaciated …</a:t>
            </a: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075AB4DD-5AA8-403A-BC88-D2C57863089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shape</a:t>
            </a:r>
            <a:r>
              <a:rPr lang="en-US" baseline="0" dirty="0" smtClean="0"/>
              <a:t> of the original dome has been highly modified by glacial erosion and talus covers much of Lassen’s slopes. The lake in the foreground is Lake Helen, whose deep blue color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circular shape is reminiscent of Crater Lake. So what do you think? Is this</a:t>
            </a:r>
            <a:r>
              <a:rPr lang="en-US" baseline="0" dirty="0" smtClean="0"/>
              <a:t> a water-filled crater, caldera or cirque? Here’s a hint: We’re talking about the effects of glaciation right now.</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right, it</a:t>
            </a:r>
            <a:r>
              <a:rPr lang="en-US" baseline="0" dirty="0" smtClean="0"/>
              <a:t> fills</a:t>
            </a:r>
            <a:r>
              <a:rPr lang="en-US" dirty="0" smtClean="0"/>
              <a:t> a cirque. Now what do you call a lake that fills</a:t>
            </a:r>
            <a:r>
              <a:rPr lang="en-US" baseline="0" dirty="0" smtClean="0"/>
              <a:t> a cirque? Hint: We saw several of these in Great Basin National Park.</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said tarn, you’ve got a great</a:t>
            </a:r>
            <a:r>
              <a:rPr lang="en-US" baseline="0" dirty="0" smtClean="0"/>
              <a:t> memory and/or an uncommon interest in glacial landforms. Personally, I think volcanoes are far more fascinating, so even though there are many other glaciated features in the park, we’re pretty much going to ignore them and stay focused on volcanism.</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getting back to the volcanic story,</a:t>
            </a:r>
            <a:r>
              <a:rPr lang="en-US" baseline="0" dirty="0" smtClean="0"/>
              <a:t> dome building took place before, during and after the Wisconsin glacial period. Crescent Crater, on the northeast slopes of Lassen Peak is an example of one of the many domes that erupted after the great dome of Lassen Peak formed. The crater formed as the still molten interior of the dome sank back into the vent. Like Lassen Peak, this dome’s shape is muted by glacial erosion - indicating that both formed before the end of the Wisconsin glacial period.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Chaos Crags, on the other hand,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is a complex of at least four</a:t>
            </a:r>
            <a:r>
              <a:rPr lang="en-US" baseline="0" dirty="0" smtClean="0"/>
              <a:t> domes that formed only about 1,100 years ago – well after the glacial ages had ended. It therefore retains the extremely steep slopes characteristic of domes, although a fair amount of non-glacially derived talus covers their lower slopes. Such talus forms from the expansion, fragmentation and gravitational collapse of the dome’s solidified exterior as magma is added to the dome’s interior.</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Located</a:t>
            </a:r>
            <a:r>
              <a:rPr lang="en-US" baseline="0" dirty="0" smtClean="0"/>
              <a:t> at</a:t>
            </a:r>
            <a:r>
              <a:rPr lang="en-US" dirty="0" smtClean="0"/>
              <a:t> </a:t>
            </a:r>
            <a:r>
              <a:rPr lang="en-US" baseline="0" dirty="0" smtClean="0"/>
              <a:t>the southernmost end of the Cascades,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Lassen</a:t>
            </a:r>
            <a:r>
              <a:rPr lang="en-US" baseline="0" dirty="0" smtClean="0"/>
              <a:t> is positioned to not only receive magma generated from the subduction of the Juan de Fuca Plate and Basin and Range extension, </a:t>
            </a:r>
            <a:r>
              <a:rPr lang="en-US" dirty="0" smtClean="0"/>
              <a:t>but magma could also be</a:t>
            </a:r>
            <a:r>
              <a:rPr lang="en-US" baseline="0" dirty="0" smtClean="0"/>
              <a:t> produced due to the proximity of </a:t>
            </a:r>
            <a:r>
              <a:rPr lang="en-US" dirty="0" smtClean="0"/>
              <a:t>the slab window</a:t>
            </a:r>
            <a:r>
              <a:rPr lang="en-US" baseline="0" dirty="0" smtClean="0"/>
              <a:t> just to the south of the park.</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dirty="0" smtClean="0"/>
              <a:t>We discussed slab windows in the lesson on Kenai Fjords National Park. Remember that they</a:t>
            </a:r>
            <a:r>
              <a:rPr lang="en-US" baseline="0" dirty="0" smtClean="0"/>
              <a:t> form </a:t>
            </a:r>
            <a:r>
              <a:rPr lang="en-US" dirty="0" smtClean="0"/>
              <a:t>due to the fact that oceanic crust can no longer be made at an ocean ridge if that ridge is subducted. The continuing subduction of the older oceanic crust away from the ridge combined with the lack of new oceanic crust produced at the ridge, results in a gap between the two subducting plates called a slab window. Slab</a:t>
            </a:r>
            <a:r>
              <a:rPr lang="en-US" baseline="0" dirty="0" smtClean="0"/>
              <a:t> windows bring the hot asthenosphere in contact with the base of the continental lithosphere which can result in partial melting of the silica-rich continental rocks.</a:t>
            </a:r>
            <a:endParaRPr lang="en-US" dirty="0" smtClean="0"/>
          </a:p>
        </p:txBody>
      </p:sp>
      <p:sp>
        <p:nvSpPr>
          <p:cNvPr id="104452" name="Slide Number Placeholder 3"/>
          <p:cNvSpPr>
            <a:spLocks noGrp="1"/>
          </p:cNvSpPr>
          <p:nvPr>
            <p:ph type="sldNum" sz="quarter" idx="5"/>
          </p:nvPr>
        </p:nvSpPr>
        <p:spPr>
          <a:noFill/>
        </p:spPr>
        <p:txBody>
          <a:bodyPr/>
          <a:lstStyle/>
          <a:p>
            <a:fld id="{C37F7FB3-34F7-4E43-91F0-3A7FB6FE748C}"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slab window under</a:t>
            </a:r>
            <a:r>
              <a:rPr lang="en-US" baseline="0" dirty="0" smtClean="0"/>
              <a:t> California, Nevada and Baja developed as progressively more of the Pacific Plate encountered the edge of North America.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the subducting plate continued to slide away from the trench, and no new oceanic lithosphere was made to replace it, the slab window grew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while the Cascadian</a:t>
            </a:r>
            <a:r>
              <a:rPr lang="en-US" baseline="0" dirty="0" smtClean="0"/>
              <a:t> Volcanic Arc shortened.</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the northern</a:t>
            </a:r>
            <a:r>
              <a:rPr lang="en-US" baseline="0" dirty="0" smtClean="0"/>
              <a:t> edge of the window lies just south of Lassen Volcanic National Park, making it entirely possible that hot asthenosphere has welled-up under the park and contributed to the volcanic diversity.</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0DE07E-D1B2-4E51-8A84-F7AA975500F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CB4860-3AA6-4F07-80C9-56C31D6EC4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DDA037-E95E-4FDA-AAB6-C2BDC65DFA3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16EB88-2CB8-4489-AD85-701E5831146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7C636A-3E54-4EF8-9AEA-F6A982D86D1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A950F3-5077-4970-8510-F1F619F6782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F99BD21-F17D-44B1-A4A6-6955BB86CC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1B4C235-304C-46A1-9A98-11178F839B2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4822B4-D8C7-4429-ADEE-08B1F957EB4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D7CEB0-4040-4410-B9F6-9517E486F84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E3A8B2-EA25-42B2-8C48-1AABA5CB1B8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5C80BDC2-01A7-4B6E-A98F-615B7BF73E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srcRect/>
          <a:stretch>
            <a:fillRect/>
          </a:stretch>
        </p:blipFill>
        <p:spPr bwMode="auto">
          <a:xfrm>
            <a:off x="-184728" y="0"/>
            <a:ext cx="9328728" cy="6858000"/>
          </a:xfrm>
          <a:prstGeom prst="rect">
            <a:avLst/>
          </a:prstGeom>
          <a:noFill/>
          <a:ln w="9525">
            <a:noFill/>
            <a:miter lim="800000"/>
            <a:headEnd/>
            <a:tailEnd/>
          </a:ln>
          <a:effectLst/>
        </p:spPr>
      </p:pic>
      <p:pic>
        <p:nvPicPr>
          <p:cNvPr id="3" name="Picture 2050" descr="C:\Carol's Folder\CD Image Project Master\California Master Images\CA MOUNTAINS\CA's Volocanic Quartet.jpg"/>
          <p:cNvPicPr>
            <a:picLocks noChangeAspect="1" noChangeArrowheads="1"/>
          </p:cNvPicPr>
          <p:nvPr/>
        </p:nvPicPr>
        <p:blipFill>
          <a:blip r:embed="rId4"/>
          <a:srcRect l="47928" t="7924" b="44424"/>
          <a:stretch>
            <a:fillRect/>
          </a:stretch>
        </p:blipFill>
        <p:spPr bwMode="auto">
          <a:xfrm>
            <a:off x="6697570" y="3860800"/>
            <a:ext cx="1925730" cy="1394372"/>
          </a:xfrm>
          <a:prstGeom prst="rect">
            <a:avLst/>
          </a:prstGeom>
          <a:noFill/>
          <a:ln w="12700">
            <a:solidFill>
              <a:schemeClr val="tx1"/>
            </a:solidFill>
          </a:ln>
          <a:effectLst>
            <a:outerShdw blurRad="63500" dist="76200" dir="2700000" algn="tl" rotWithShape="0">
              <a:schemeClr val="tx1">
                <a:alpha val="57000"/>
              </a:schemeClr>
            </a:outerShdw>
          </a:effectLst>
        </p:spPr>
      </p:pic>
      <p:pic>
        <p:nvPicPr>
          <p:cNvPr id="4" name="Picture 2050" descr="C:\Carol's Folder\CD Image Project Master\California Master Images\CA MOUNTAINS\CA's Volocanic Quartet.jpg"/>
          <p:cNvPicPr>
            <a:picLocks noChangeAspect="1" noChangeArrowheads="1"/>
          </p:cNvPicPr>
          <p:nvPr/>
        </p:nvPicPr>
        <p:blipFill>
          <a:blip r:embed="rId4"/>
          <a:srcRect t="7748" r="52212" b="44548"/>
          <a:stretch>
            <a:fillRect/>
          </a:stretch>
        </p:blipFill>
        <p:spPr bwMode="auto">
          <a:xfrm>
            <a:off x="1" y="5353338"/>
            <a:ext cx="1905000" cy="1504662"/>
          </a:xfrm>
          <a:prstGeom prst="rect">
            <a:avLst/>
          </a:prstGeom>
          <a:noFill/>
          <a:ln w="12700">
            <a:solidFill>
              <a:schemeClr val="tx1"/>
            </a:solidFill>
          </a:ln>
          <a:effectLst>
            <a:outerShdw blurRad="63500" dist="76200" dir="2700000" algn="tl" rotWithShape="0">
              <a:schemeClr val="tx1">
                <a:alpha val="57000"/>
              </a:schemeClr>
            </a:outerShdw>
          </a:effectLst>
        </p:spPr>
      </p:pic>
      <p:pic>
        <p:nvPicPr>
          <p:cNvPr id="5" name="Picture 2050" descr="C:\Carol's Folder\CD Image Project Master\California Master Images\CA MOUNTAINS\CA's Volocanic Quartet.jpg"/>
          <p:cNvPicPr>
            <a:picLocks noChangeAspect="1" noChangeArrowheads="1"/>
          </p:cNvPicPr>
          <p:nvPr/>
        </p:nvPicPr>
        <p:blipFill>
          <a:blip r:embed="rId4"/>
          <a:srcRect l="47928" t="58930"/>
          <a:stretch>
            <a:fillRect/>
          </a:stretch>
        </p:blipFill>
        <p:spPr bwMode="auto">
          <a:xfrm>
            <a:off x="1" y="2349500"/>
            <a:ext cx="1973978" cy="1231900"/>
          </a:xfrm>
          <a:prstGeom prst="rect">
            <a:avLst/>
          </a:prstGeom>
          <a:noFill/>
          <a:ln w="12700">
            <a:solidFill>
              <a:schemeClr val="tx1"/>
            </a:solidFill>
          </a:ln>
          <a:effectLst>
            <a:outerShdw blurRad="63500" dist="76200" dir="2700000" algn="tl" rotWithShape="0">
              <a:schemeClr val="tx1">
                <a:alpha val="57000"/>
              </a:schemeClr>
            </a:outerShdw>
          </a:effectLst>
        </p:spPr>
      </p:pic>
      <p:pic>
        <p:nvPicPr>
          <p:cNvPr id="6" name="Picture 2050" descr="C:\Carol's Folder\CD Image Project Master\California Master Images\CA MOUNTAINS\CA's Volocanic Quartet.jpg"/>
          <p:cNvPicPr>
            <a:picLocks noChangeAspect="1" noChangeArrowheads="1"/>
          </p:cNvPicPr>
          <p:nvPr/>
        </p:nvPicPr>
        <p:blipFill>
          <a:blip r:embed="rId4"/>
          <a:srcRect t="55919" r="52212"/>
          <a:stretch>
            <a:fillRect/>
          </a:stretch>
        </p:blipFill>
        <p:spPr bwMode="auto">
          <a:xfrm>
            <a:off x="3657600" y="1217922"/>
            <a:ext cx="1828800" cy="1334778"/>
          </a:xfrm>
          <a:prstGeom prst="rect">
            <a:avLst/>
          </a:prstGeom>
          <a:noFill/>
          <a:ln w="12700">
            <a:solidFill>
              <a:schemeClr val="tx1"/>
            </a:solidFill>
          </a:ln>
          <a:effectLst>
            <a:outerShdw blurRad="63500" dist="76200" dir="2700000" algn="tl" rotWithShape="0">
              <a:schemeClr val="tx1">
                <a:alpha val="57000"/>
              </a:schemeClr>
            </a:outerShdw>
          </a:effectLst>
        </p:spPr>
      </p:pic>
      <p:cxnSp>
        <p:nvCxnSpPr>
          <p:cNvPr id="9" name="Straight Arrow Connector 8"/>
          <p:cNvCxnSpPr/>
          <p:nvPr/>
        </p:nvCxnSpPr>
        <p:spPr bwMode="auto">
          <a:xfrm rot="10800000">
            <a:off x="6108700" y="3873500"/>
            <a:ext cx="1498600" cy="3302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14" name="Straight Arrow Connector 13"/>
          <p:cNvCxnSpPr/>
          <p:nvPr/>
        </p:nvCxnSpPr>
        <p:spPr bwMode="auto">
          <a:xfrm rot="10800000">
            <a:off x="6121400" y="2755900"/>
            <a:ext cx="1485900" cy="14478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16" name="Straight Arrow Connector 15"/>
          <p:cNvCxnSpPr/>
          <p:nvPr/>
        </p:nvCxnSpPr>
        <p:spPr bwMode="auto">
          <a:xfrm flipV="1">
            <a:off x="7581900" y="3581400"/>
            <a:ext cx="736600" cy="6223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22" name="Straight Arrow Connector 21"/>
          <p:cNvCxnSpPr/>
          <p:nvPr/>
        </p:nvCxnSpPr>
        <p:spPr bwMode="auto">
          <a:xfrm rot="16200000" flipV="1">
            <a:off x="6089650" y="2673350"/>
            <a:ext cx="2400300" cy="6604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24" name="Straight Arrow Connector 23"/>
          <p:cNvCxnSpPr/>
          <p:nvPr/>
        </p:nvCxnSpPr>
        <p:spPr bwMode="auto">
          <a:xfrm rot="10800000">
            <a:off x="4572000" y="3225800"/>
            <a:ext cx="3060700" cy="9779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26" name="Straight Arrow Connector 25"/>
          <p:cNvCxnSpPr/>
          <p:nvPr/>
        </p:nvCxnSpPr>
        <p:spPr bwMode="auto">
          <a:xfrm flipV="1">
            <a:off x="5067300" y="939800"/>
            <a:ext cx="1003300" cy="533400"/>
          </a:xfrm>
          <a:prstGeom prst="straightConnector1">
            <a:avLst/>
          </a:prstGeom>
          <a:solidFill>
            <a:schemeClr val="accent1"/>
          </a:solidFill>
          <a:ln w="38100" cap="flat" cmpd="sng" algn="ctr">
            <a:solidFill>
              <a:srgbClr val="7030A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28" name="Straight Arrow Connector 27"/>
          <p:cNvCxnSpPr/>
          <p:nvPr/>
        </p:nvCxnSpPr>
        <p:spPr bwMode="auto">
          <a:xfrm rot="10800000" flipV="1">
            <a:off x="1320800" y="1612900"/>
            <a:ext cx="2946400" cy="50800"/>
          </a:xfrm>
          <a:prstGeom prst="straightConnector1">
            <a:avLst/>
          </a:prstGeom>
          <a:solidFill>
            <a:schemeClr val="accent1"/>
          </a:solidFill>
          <a:ln w="38100" cap="flat" cmpd="sng" algn="ctr">
            <a:solidFill>
              <a:srgbClr val="7030A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29" name="Straight Arrow Connector 28"/>
          <p:cNvCxnSpPr/>
          <p:nvPr/>
        </p:nvCxnSpPr>
        <p:spPr bwMode="auto">
          <a:xfrm rot="10800000" flipV="1">
            <a:off x="3314700" y="1612900"/>
            <a:ext cx="990600" cy="698500"/>
          </a:xfrm>
          <a:prstGeom prst="straightConnector1">
            <a:avLst/>
          </a:prstGeom>
          <a:solidFill>
            <a:schemeClr val="accent1"/>
          </a:solidFill>
          <a:ln w="38100" cap="flat" cmpd="sng" algn="ctr">
            <a:solidFill>
              <a:srgbClr val="7030A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32" name="Straight Arrow Connector 31"/>
          <p:cNvCxnSpPr/>
          <p:nvPr/>
        </p:nvCxnSpPr>
        <p:spPr bwMode="auto">
          <a:xfrm rot="16200000" flipH="1">
            <a:off x="1447800" y="2781300"/>
            <a:ext cx="685800" cy="609600"/>
          </a:xfrm>
          <a:prstGeom prst="straightConnector1">
            <a:avLst/>
          </a:prstGeom>
          <a:solidFill>
            <a:schemeClr val="accent1"/>
          </a:solidFill>
          <a:ln w="38100" cap="flat" cmpd="sng" algn="ctr">
            <a:solidFill>
              <a:srgbClr val="FFFF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36" name="Straight Arrow Connector 35"/>
          <p:cNvCxnSpPr/>
          <p:nvPr/>
        </p:nvCxnSpPr>
        <p:spPr bwMode="auto">
          <a:xfrm rot="5400000">
            <a:off x="838200" y="3035300"/>
            <a:ext cx="927100" cy="419100"/>
          </a:xfrm>
          <a:prstGeom prst="straightConnector1">
            <a:avLst/>
          </a:prstGeom>
          <a:solidFill>
            <a:schemeClr val="accent1"/>
          </a:solidFill>
          <a:ln w="38100" cap="flat" cmpd="sng" algn="ctr">
            <a:solidFill>
              <a:srgbClr val="FFFF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39" name="Straight Arrow Connector 38"/>
          <p:cNvCxnSpPr/>
          <p:nvPr/>
        </p:nvCxnSpPr>
        <p:spPr bwMode="auto">
          <a:xfrm rot="5400000">
            <a:off x="781050" y="3435350"/>
            <a:ext cx="1397000" cy="38100"/>
          </a:xfrm>
          <a:prstGeom prst="straightConnector1">
            <a:avLst/>
          </a:prstGeom>
          <a:solidFill>
            <a:schemeClr val="accent1"/>
          </a:solidFill>
          <a:ln w="38100" cap="flat" cmpd="sng" algn="ctr">
            <a:solidFill>
              <a:srgbClr val="FFFF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41" name="Straight Arrow Connector 40"/>
          <p:cNvCxnSpPr/>
          <p:nvPr/>
        </p:nvCxnSpPr>
        <p:spPr bwMode="auto">
          <a:xfrm rot="16200000" flipH="1">
            <a:off x="1012825" y="3228975"/>
            <a:ext cx="1339850" cy="393700"/>
          </a:xfrm>
          <a:prstGeom prst="straightConnector1">
            <a:avLst/>
          </a:prstGeom>
          <a:solidFill>
            <a:schemeClr val="accent1"/>
          </a:solidFill>
          <a:ln w="38100" cap="flat" cmpd="sng" algn="ctr">
            <a:solidFill>
              <a:srgbClr val="FFFF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43" name="Straight Arrow Connector 42"/>
          <p:cNvCxnSpPr/>
          <p:nvPr/>
        </p:nvCxnSpPr>
        <p:spPr bwMode="auto">
          <a:xfrm rot="16200000" flipH="1">
            <a:off x="1285875" y="2994025"/>
            <a:ext cx="1009650" cy="584200"/>
          </a:xfrm>
          <a:prstGeom prst="straightConnector1">
            <a:avLst/>
          </a:prstGeom>
          <a:solidFill>
            <a:schemeClr val="accent1"/>
          </a:solidFill>
          <a:ln w="38100" cap="flat" cmpd="sng" algn="ctr">
            <a:solidFill>
              <a:srgbClr val="FFFF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50" name="Straight Arrow Connector 49"/>
          <p:cNvCxnSpPr/>
          <p:nvPr/>
        </p:nvCxnSpPr>
        <p:spPr bwMode="auto">
          <a:xfrm>
            <a:off x="1879600" y="5765800"/>
            <a:ext cx="330200" cy="19050"/>
          </a:xfrm>
          <a:prstGeom prst="straightConnector1">
            <a:avLst/>
          </a:prstGeom>
          <a:solidFill>
            <a:schemeClr val="accent1"/>
          </a:solidFill>
          <a:ln w="38100" cap="flat" cmpd="sng" algn="ctr">
            <a:solidFill>
              <a:srgbClr val="92D05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53" name="Straight Arrow Connector 52"/>
          <p:cNvCxnSpPr/>
          <p:nvPr/>
        </p:nvCxnSpPr>
        <p:spPr bwMode="auto">
          <a:xfrm rot="10800000">
            <a:off x="838200" y="5251450"/>
            <a:ext cx="635000" cy="374650"/>
          </a:xfrm>
          <a:prstGeom prst="straightConnector1">
            <a:avLst/>
          </a:prstGeom>
          <a:solidFill>
            <a:schemeClr val="accent1"/>
          </a:solidFill>
          <a:ln w="38100" cap="flat" cmpd="sng" algn="ctr">
            <a:solidFill>
              <a:srgbClr val="92D05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55" name="Straight Arrow Connector 54"/>
          <p:cNvCxnSpPr/>
          <p:nvPr/>
        </p:nvCxnSpPr>
        <p:spPr bwMode="auto">
          <a:xfrm rot="16200000" flipV="1">
            <a:off x="917575" y="5070475"/>
            <a:ext cx="857250" cy="203200"/>
          </a:xfrm>
          <a:prstGeom prst="straightConnector1">
            <a:avLst/>
          </a:prstGeom>
          <a:solidFill>
            <a:schemeClr val="accent1"/>
          </a:solidFill>
          <a:ln w="38100" cap="flat" cmpd="sng" algn="ctr">
            <a:solidFill>
              <a:srgbClr val="92D05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58" name="Straight Arrow Connector 57"/>
          <p:cNvCxnSpPr/>
          <p:nvPr/>
        </p:nvCxnSpPr>
        <p:spPr bwMode="auto">
          <a:xfrm rot="16200000" flipV="1">
            <a:off x="892175" y="5057775"/>
            <a:ext cx="1098550" cy="38100"/>
          </a:xfrm>
          <a:prstGeom prst="straightConnector1">
            <a:avLst/>
          </a:prstGeom>
          <a:solidFill>
            <a:schemeClr val="accent1"/>
          </a:solidFill>
          <a:ln w="38100" cap="flat" cmpd="sng" algn="ctr">
            <a:solidFill>
              <a:srgbClr val="92D050"/>
            </a:solidFill>
            <a:prstDash val="solid"/>
            <a:round/>
            <a:headEnd type="none" w="med" len="med"/>
            <a:tailEnd type="stealth" w="lg" len="med"/>
          </a:ln>
          <a:effectLst>
            <a:outerShdw blurRad="381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srcRect/>
          <a:stretch>
            <a:fillRect/>
          </a:stretch>
        </p:blipFill>
        <p:spPr bwMode="auto">
          <a:xfrm>
            <a:off x="-184728" y="0"/>
            <a:ext cx="9328728" cy="6858000"/>
          </a:xfrm>
          <a:prstGeom prst="rect">
            <a:avLst/>
          </a:prstGeom>
          <a:noFill/>
          <a:ln w="9525">
            <a:noFill/>
            <a:miter lim="800000"/>
            <a:headEnd/>
            <a:tailEnd/>
          </a:ln>
          <a:effectLst/>
        </p:spPr>
      </p:pic>
      <p:pic>
        <p:nvPicPr>
          <p:cNvPr id="3" name="Picture 2050" descr="C:\Carol's Folder\CD Image Project Master\California Master Images\CA MOUNTAINS\CA's Volocanic Quartet.jpg"/>
          <p:cNvPicPr>
            <a:picLocks noChangeAspect="1" noChangeArrowheads="1"/>
          </p:cNvPicPr>
          <p:nvPr/>
        </p:nvPicPr>
        <p:blipFill>
          <a:blip r:embed="rId4"/>
          <a:srcRect l="47928" t="7924" b="44424"/>
          <a:stretch>
            <a:fillRect/>
          </a:stretch>
        </p:blipFill>
        <p:spPr bwMode="auto">
          <a:xfrm>
            <a:off x="6697570" y="3860800"/>
            <a:ext cx="1925730" cy="1394372"/>
          </a:xfrm>
          <a:prstGeom prst="rect">
            <a:avLst/>
          </a:prstGeom>
          <a:noFill/>
          <a:ln w="12700">
            <a:solidFill>
              <a:schemeClr val="tx1"/>
            </a:solidFill>
          </a:ln>
          <a:effectLst>
            <a:outerShdw blurRad="63500" dist="63500" dir="2700000" algn="tl" rotWithShape="0">
              <a:prstClr val="black">
                <a:alpha val="40000"/>
              </a:prstClr>
            </a:outerShdw>
          </a:effectLst>
        </p:spPr>
      </p:pic>
      <p:pic>
        <p:nvPicPr>
          <p:cNvPr id="4" name="Picture 2050" descr="C:\Carol's Folder\CD Image Project Master\California Master Images\CA MOUNTAINS\CA's Volocanic Quartet.jpg"/>
          <p:cNvPicPr>
            <a:picLocks noChangeAspect="1" noChangeArrowheads="1"/>
          </p:cNvPicPr>
          <p:nvPr/>
        </p:nvPicPr>
        <p:blipFill>
          <a:blip r:embed="rId4"/>
          <a:srcRect t="7748" r="52212" b="44548"/>
          <a:stretch>
            <a:fillRect/>
          </a:stretch>
        </p:blipFill>
        <p:spPr bwMode="auto">
          <a:xfrm>
            <a:off x="1" y="5353338"/>
            <a:ext cx="1905000" cy="1504662"/>
          </a:xfrm>
          <a:prstGeom prst="rect">
            <a:avLst/>
          </a:prstGeom>
          <a:noFill/>
          <a:ln w="12700">
            <a:solidFill>
              <a:schemeClr val="tx1"/>
            </a:solidFill>
          </a:ln>
          <a:effectLst>
            <a:outerShdw blurRad="63500" dist="63500" dir="2700000" algn="tl" rotWithShape="0">
              <a:prstClr val="black">
                <a:alpha val="40000"/>
              </a:prstClr>
            </a:outerShdw>
          </a:effectLst>
        </p:spPr>
      </p:pic>
      <p:pic>
        <p:nvPicPr>
          <p:cNvPr id="5" name="Picture 2050" descr="C:\Carol's Folder\CD Image Project Master\California Master Images\CA MOUNTAINS\CA's Volocanic Quartet.jpg"/>
          <p:cNvPicPr>
            <a:picLocks noChangeAspect="1" noChangeArrowheads="1"/>
          </p:cNvPicPr>
          <p:nvPr/>
        </p:nvPicPr>
        <p:blipFill>
          <a:blip r:embed="rId4"/>
          <a:srcRect l="47928" t="58930"/>
          <a:stretch>
            <a:fillRect/>
          </a:stretch>
        </p:blipFill>
        <p:spPr bwMode="auto">
          <a:xfrm>
            <a:off x="1" y="2349500"/>
            <a:ext cx="1973978" cy="1231900"/>
          </a:xfrm>
          <a:prstGeom prst="rect">
            <a:avLst/>
          </a:prstGeom>
          <a:noFill/>
          <a:ln w="12700">
            <a:solidFill>
              <a:schemeClr val="tx1"/>
            </a:solidFill>
          </a:ln>
          <a:effectLst>
            <a:outerShdw blurRad="63500" dist="63500" dir="2700000" algn="tl" rotWithShape="0">
              <a:prstClr val="black">
                <a:alpha val="40000"/>
              </a:prstClr>
            </a:outerShdw>
          </a:effectLst>
        </p:spPr>
      </p:pic>
      <p:pic>
        <p:nvPicPr>
          <p:cNvPr id="6" name="Picture 2050" descr="C:\Carol's Folder\CD Image Project Master\California Master Images\CA MOUNTAINS\CA's Volocanic Quartet.jpg"/>
          <p:cNvPicPr>
            <a:picLocks noChangeAspect="1" noChangeArrowheads="1"/>
          </p:cNvPicPr>
          <p:nvPr/>
        </p:nvPicPr>
        <p:blipFill>
          <a:blip r:embed="rId4"/>
          <a:srcRect t="55919" r="52212"/>
          <a:stretch>
            <a:fillRect/>
          </a:stretch>
        </p:blipFill>
        <p:spPr bwMode="auto">
          <a:xfrm>
            <a:off x="3657600" y="1217922"/>
            <a:ext cx="1828800" cy="1334778"/>
          </a:xfrm>
          <a:prstGeom prst="rect">
            <a:avLst/>
          </a:prstGeom>
          <a:noFill/>
          <a:ln w="12700">
            <a:solidFill>
              <a:schemeClr val="tx1"/>
            </a:solidFill>
          </a:ln>
          <a:effectLst>
            <a:outerShdw blurRad="63500" dist="63500" dir="2700000" algn="tl" rotWithShape="0">
              <a:prstClr val="black">
                <a:alpha val="40000"/>
              </a:prstClr>
            </a:outerShdw>
          </a:effectLst>
        </p:spPr>
      </p:pic>
      <p:cxnSp>
        <p:nvCxnSpPr>
          <p:cNvPr id="9" name="Straight Arrow Connector 8"/>
          <p:cNvCxnSpPr/>
          <p:nvPr/>
        </p:nvCxnSpPr>
        <p:spPr bwMode="auto">
          <a:xfrm rot="10800000">
            <a:off x="6108700" y="3873500"/>
            <a:ext cx="1498600" cy="3302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14" name="Straight Arrow Connector 13"/>
          <p:cNvCxnSpPr/>
          <p:nvPr/>
        </p:nvCxnSpPr>
        <p:spPr bwMode="auto">
          <a:xfrm rot="10800000">
            <a:off x="6121400" y="2755900"/>
            <a:ext cx="1485900" cy="14478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16" name="Straight Arrow Connector 15"/>
          <p:cNvCxnSpPr/>
          <p:nvPr/>
        </p:nvCxnSpPr>
        <p:spPr bwMode="auto">
          <a:xfrm flipV="1">
            <a:off x="7581900" y="3581400"/>
            <a:ext cx="736600" cy="6223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22" name="Straight Arrow Connector 21"/>
          <p:cNvCxnSpPr/>
          <p:nvPr/>
        </p:nvCxnSpPr>
        <p:spPr bwMode="auto">
          <a:xfrm rot="16200000" flipV="1">
            <a:off x="6089650" y="2673350"/>
            <a:ext cx="2400300" cy="6604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24" name="Straight Arrow Connector 23"/>
          <p:cNvCxnSpPr/>
          <p:nvPr/>
        </p:nvCxnSpPr>
        <p:spPr bwMode="auto">
          <a:xfrm rot="10800000">
            <a:off x="4572000" y="3225800"/>
            <a:ext cx="3060700" cy="9779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26" name="Straight Arrow Connector 25"/>
          <p:cNvCxnSpPr/>
          <p:nvPr/>
        </p:nvCxnSpPr>
        <p:spPr bwMode="auto">
          <a:xfrm flipV="1">
            <a:off x="5067300" y="939800"/>
            <a:ext cx="1003300" cy="533400"/>
          </a:xfrm>
          <a:prstGeom prst="straightConnector1">
            <a:avLst/>
          </a:prstGeom>
          <a:solidFill>
            <a:schemeClr val="accent1"/>
          </a:solidFill>
          <a:ln w="38100" cap="flat" cmpd="sng" algn="ctr">
            <a:solidFill>
              <a:srgbClr val="7030A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28" name="Straight Arrow Connector 27"/>
          <p:cNvCxnSpPr/>
          <p:nvPr/>
        </p:nvCxnSpPr>
        <p:spPr bwMode="auto">
          <a:xfrm rot="10800000" flipV="1">
            <a:off x="1320800" y="1612900"/>
            <a:ext cx="2946400" cy="50800"/>
          </a:xfrm>
          <a:prstGeom prst="straightConnector1">
            <a:avLst/>
          </a:prstGeom>
          <a:solidFill>
            <a:schemeClr val="accent1"/>
          </a:solidFill>
          <a:ln w="38100" cap="flat" cmpd="sng" algn="ctr">
            <a:solidFill>
              <a:srgbClr val="7030A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29" name="Straight Arrow Connector 28"/>
          <p:cNvCxnSpPr/>
          <p:nvPr/>
        </p:nvCxnSpPr>
        <p:spPr bwMode="auto">
          <a:xfrm rot="10800000" flipV="1">
            <a:off x="3314700" y="1612900"/>
            <a:ext cx="990600" cy="698500"/>
          </a:xfrm>
          <a:prstGeom prst="straightConnector1">
            <a:avLst/>
          </a:prstGeom>
          <a:solidFill>
            <a:schemeClr val="accent1"/>
          </a:solidFill>
          <a:ln w="38100" cap="flat" cmpd="sng" algn="ctr">
            <a:solidFill>
              <a:srgbClr val="7030A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32" name="Straight Arrow Connector 31"/>
          <p:cNvCxnSpPr/>
          <p:nvPr/>
        </p:nvCxnSpPr>
        <p:spPr bwMode="auto">
          <a:xfrm rot="16200000" flipH="1">
            <a:off x="1447800" y="2781300"/>
            <a:ext cx="685800" cy="609600"/>
          </a:xfrm>
          <a:prstGeom prst="straightConnector1">
            <a:avLst/>
          </a:prstGeom>
          <a:solidFill>
            <a:schemeClr val="accent1"/>
          </a:solidFill>
          <a:ln w="38100" cap="flat" cmpd="sng" algn="ctr">
            <a:solidFill>
              <a:srgbClr val="FFFF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36" name="Straight Arrow Connector 35"/>
          <p:cNvCxnSpPr/>
          <p:nvPr/>
        </p:nvCxnSpPr>
        <p:spPr bwMode="auto">
          <a:xfrm rot="5400000">
            <a:off x="838200" y="3035300"/>
            <a:ext cx="927100" cy="419100"/>
          </a:xfrm>
          <a:prstGeom prst="straightConnector1">
            <a:avLst/>
          </a:prstGeom>
          <a:solidFill>
            <a:schemeClr val="accent1"/>
          </a:solidFill>
          <a:ln w="38100" cap="flat" cmpd="sng" algn="ctr">
            <a:solidFill>
              <a:srgbClr val="FFFF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39" name="Straight Arrow Connector 38"/>
          <p:cNvCxnSpPr/>
          <p:nvPr/>
        </p:nvCxnSpPr>
        <p:spPr bwMode="auto">
          <a:xfrm rot="5400000">
            <a:off x="781050" y="3435350"/>
            <a:ext cx="1397000" cy="38100"/>
          </a:xfrm>
          <a:prstGeom prst="straightConnector1">
            <a:avLst/>
          </a:prstGeom>
          <a:solidFill>
            <a:schemeClr val="accent1"/>
          </a:solidFill>
          <a:ln w="38100" cap="flat" cmpd="sng" algn="ctr">
            <a:solidFill>
              <a:srgbClr val="FFFF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41" name="Straight Arrow Connector 40"/>
          <p:cNvCxnSpPr/>
          <p:nvPr/>
        </p:nvCxnSpPr>
        <p:spPr bwMode="auto">
          <a:xfrm rot="16200000" flipH="1">
            <a:off x="1012825" y="3228975"/>
            <a:ext cx="1339850" cy="393700"/>
          </a:xfrm>
          <a:prstGeom prst="straightConnector1">
            <a:avLst/>
          </a:prstGeom>
          <a:solidFill>
            <a:schemeClr val="accent1"/>
          </a:solidFill>
          <a:ln w="38100" cap="flat" cmpd="sng" algn="ctr">
            <a:solidFill>
              <a:srgbClr val="FFFF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43" name="Straight Arrow Connector 42"/>
          <p:cNvCxnSpPr/>
          <p:nvPr/>
        </p:nvCxnSpPr>
        <p:spPr bwMode="auto">
          <a:xfrm rot="16200000" flipH="1">
            <a:off x="1285875" y="2994025"/>
            <a:ext cx="1009650" cy="584200"/>
          </a:xfrm>
          <a:prstGeom prst="straightConnector1">
            <a:avLst/>
          </a:prstGeom>
          <a:solidFill>
            <a:schemeClr val="accent1"/>
          </a:solidFill>
          <a:ln w="38100" cap="flat" cmpd="sng" algn="ctr">
            <a:solidFill>
              <a:srgbClr val="FFFF0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50" name="Straight Arrow Connector 49"/>
          <p:cNvCxnSpPr/>
          <p:nvPr/>
        </p:nvCxnSpPr>
        <p:spPr bwMode="auto">
          <a:xfrm>
            <a:off x="1879600" y="5765800"/>
            <a:ext cx="330200" cy="19050"/>
          </a:xfrm>
          <a:prstGeom prst="straightConnector1">
            <a:avLst/>
          </a:prstGeom>
          <a:solidFill>
            <a:schemeClr val="accent1"/>
          </a:solidFill>
          <a:ln w="38100" cap="flat" cmpd="sng" algn="ctr">
            <a:solidFill>
              <a:srgbClr val="92D05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53" name="Straight Arrow Connector 52"/>
          <p:cNvCxnSpPr/>
          <p:nvPr/>
        </p:nvCxnSpPr>
        <p:spPr bwMode="auto">
          <a:xfrm rot="10800000">
            <a:off x="838200" y="5251450"/>
            <a:ext cx="635000" cy="374650"/>
          </a:xfrm>
          <a:prstGeom prst="straightConnector1">
            <a:avLst/>
          </a:prstGeom>
          <a:solidFill>
            <a:schemeClr val="accent1"/>
          </a:solidFill>
          <a:ln w="38100" cap="flat" cmpd="sng" algn="ctr">
            <a:solidFill>
              <a:srgbClr val="92D05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55" name="Straight Arrow Connector 54"/>
          <p:cNvCxnSpPr/>
          <p:nvPr/>
        </p:nvCxnSpPr>
        <p:spPr bwMode="auto">
          <a:xfrm rot="16200000" flipV="1">
            <a:off x="917575" y="5070475"/>
            <a:ext cx="857250" cy="203200"/>
          </a:xfrm>
          <a:prstGeom prst="straightConnector1">
            <a:avLst/>
          </a:prstGeom>
          <a:solidFill>
            <a:schemeClr val="accent1"/>
          </a:solidFill>
          <a:ln w="38100" cap="flat" cmpd="sng" algn="ctr">
            <a:solidFill>
              <a:srgbClr val="92D050"/>
            </a:solidFill>
            <a:prstDash val="solid"/>
            <a:round/>
            <a:headEnd type="none" w="med" len="med"/>
            <a:tailEnd type="stealth" w="lg" len="med"/>
          </a:ln>
          <a:effectLst>
            <a:outerShdw blurRad="38100" dist="38100" dir="2700000" algn="tl" rotWithShape="0">
              <a:prstClr val="black">
                <a:alpha val="40000"/>
              </a:prstClr>
            </a:outerShdw>
          </a:effectLst>
        </p:spPr>
      </p:cxnSp>
      <p:cxnSp>
        <p:nvCxnSpPr>
          <p:cNvPr id="58" name="Straight Arrow Connector 57"/>
          <p:cNvCxnSpPr/>
          <p:nvPr/>
        </p:nvCxnSpPr>
        <p:spPr bwMode="auto">
          <a:xfrm rot="16200000" flipV="1">
            <a:off x="892175" y="5057775"/>
            <a:ext cx="1098550" cy="38100"/>
          </a:xfrm>
          <a:prstGeom prst="straightConnector1">
            <a:avLst/>
          </a:prstGeom>
          <a:solidFill>
            <a:schemeClr val="accent1"/>
          </a:solidFill>
          <a:ln w="38100" cap="flat" cmpd="sng" algn="ctr">
            <a:solidFill>
              <a:srgbClr val="92D050"/>
            </a:solidFill>
            <a:prstDash val="solid"/>
            <a:round/>
            <a:headEnd type="none" w="med" len="med"/>
            <a:tailEnd type="stealth" w="lg" len="med"/>
          </a:ln>
          <a:effectLst>
            <a:outerShdw blurRad="381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srcRect l="2282" t="3704" r="37315" b="26173"/>
          <a:stretch>
            <a:fillRect/>
          </a:stretch>
        </p:blipFill>
        <p:spPr bwMode="auto">
          <a:xfrm>
            <a:off x="-16099" y="533400"/>
            <a:ext cx="9176197" cy="5791200"/>
          </a:xfrm>
          <a:prstGeom prst="rect">
            <a:avLst/>
          </a:prstGeom>
          <a:noFill/>
          <a:ln w="9525">
            <a:noFill/>
            <a:miter lim="800000"/>
            <a:headEnd/>
            <a:tailEnd/>
          </a:ln>
          <a:effectLst/>
        </p:spPr>
      </p:pic>
      <p:sp>
        <p:nvSpPr>
          <p:cNvPr id="3" name="TextBox 2"/>
          <p:cNvSpPr txBox="1"/>
          <p:nvPr/>
        </p:nvSpPr>
        <p:spPr>
          <a:xfrm>
            <a:off x="2886075" y="704850"/>
            <a:ext cx="3371850"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Dacite dome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os Lassen Google.jpg"/>
          <p:cNvPicPr>
            <a:picLocks noChangeAspect="1"/>
          </p:cNvPicPr>
          <p:nvPr/>
        </p:nvPicPr>
        <p:blipFill>
          <a:blip r:embed="rId3"/>
          <a:stretch>
            <a:fillRect/>
          </a:stretch>
        </p:blipFill>
        <p:spPr>
          <a:xfrm>
            <a:off x="0" y="71437"/>
            <a:ext cx="9144000" cy="6715125"/>
          </a:xfrm>
          <a:prstGeom prst="rect">
            <a:avLst/>
          </a:prstGeom>
        </p:spPr>
      </p:pic>
      <p:sp>
        <p:nvSpPr>
          <p:cNvPr id="4" name="TextBox 3"/>
          <p:cNvSpPr txBox="1"/>
          <p:nvPr/>
        </p:nvSpPr>
        <p:spPr>
          <a:xfrm>
            <a:off x="5156835" y="643890"/>
            <a:ext cx="2295525"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Lassen Peak</a:t>
            </a:r>
            <a:endParaRPr lang="en-US" dirty="0">
              <a:effectLst>
                <a:outerShdw blurRad="38100" dist="38100" dir="2700000" algn="tl">
                  <a:srgbClr val="000000">
                    <a:alpha val="43137"/>
                  </a:srgbClr>
                </a:outerShdw>
              </a:effectLst>
            </a:endParaRPr>
          </a:p>
        </p:txBody>
      </p:sp>
      <p:sp>
        <p:nvSpPr>
          <p:cNvPr id="5" name="TextBox 4"/>
          <p:cNvSpPr txBox="1"/>
          <p:nvPr/>
        </p:nvSpPr>
        <p:spPr>
          <a:xfrm>
            <a:off x="859155" y="666145"/>
            <a:ext cx="1990725"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Chaos Crags</a:t>
            </a:r>
            <a:endParaRPr lang="en-US"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t Tehama Google.jpg"/>
          <p:cNvPicPr>
            <a:picLocks noChangeAspect="1"/>
          </p:cNvPicPr>
          <p:nvPr/>
        </p:nvPicPr>
        <p:blipFill>
          <a:blip r:embed="rId3"/>
          <a:stretch>
            <a:fillRect/>
          </a:stretch>
        </p:blipFill>
        <p:spPr>
          <a:xfrm>
            <a:off x="-97277" y="0"/>
            <a:ext cx="9338553" cy="6858000"/>
          </a:xfrm>
          <a:prstGeom prst="rect">
            <a:avLst/>
          </a:prstGeom>
        </p:spPr>
      </p:pic>
      <p:sp>
        <p:nvSpPr>
          <p:cNvPr id="3" name="TextBox 2"/>
          <p:cNvSpPr txBox="1"/>
          <p:nvPr/>
        </p:nvSpPr>
        <p:spPr>
          <a:xfrm>
            <a:off x="1920240" y="4153724"/>
            <a:ext cx="6461760"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Former location of Mt. Tehama</a:t>
            </a:r>
            <a:endParaRPr lang="en-US" dirty="0">
              <a:effectLst>
                <a:outerShdw blurRad="38100" dist="38100" dir="2700000" algn="tl">
                  <a:srgbClr val="000000">
                    <a:alpha val="43137"/>
                  </a:srgbClr>
                </a:outerShdw>
              </a:effectLst>
            </a:endParaRPr>
          </a:p>
        </p:txBody>
      </p:sp>
      <p:sp>
        <p:nvSpPr>
          <p:cNvPr id="4" name="Oval 3"/>
          <p:cNvSpPr/>
          <p:nvPr/>
        </p:nvSpPr>
        <p:spPr bwMode="auto">
          <a:xfrm>
            <a:off x="3131820" y="2453640"/>
            <a:ext cx="3939540" cy="1708467"/>
          </a:xfrm>
          <a:prstGeom prst="ellipse">
            <a:avLst/>
          </a:prstGeom>
          <a:solidFill>
            <a:srgbClr val="FFFF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0" y="45720"/>
            <a:ext cx="9144000" cy="584775"/>
          </a:xfrm>
          <a:prstGeom prst="rect">
            <a:avLst/>
          </a:prstGeom>
          <a:noFill/>
          <a:ln w="9525">
            <a:noFill/>
            <a:miter lim="800000"/>
            <a:headEnd/>
            <a:tailEnd/>
          </a:ln>
          <a:effectLst/>
        </p:spPr>
        <p:txBody>
          <a:bodyPr>
            <a:spAutoFit/>
          </a:bodyPr>
          <a:lstStyle/>
          <a:p>
            <a:pPr>
              <a:spcBef>
                <a:spcPct val="50000"/>
              </a:spcBef>
            </a:pPr>
            <a:r>
              <a:rPr lang="en-US" dirty="0"/>
              <a:t>Brokeoff Mountain (Mt. Tehama remnant)</a:t>
            </a:r>
          </a:p>
        </p:txBody>
      </p:sp>
      <p:pic>
        <p:nvPicPr>
          <p:cNvPr id="66561" name="Picture 1"/>
          <p:cNvPicPr>
            <a:picLocks noChangeAspect="1" noChangeArrowheads="1"/>
          </p:cNvPicPr>
          <p:nvPr/>
        </p:nvPicPr>
        <p:blipFill>
          <a:blip r:embed="rId3"/>
          <a:srcRect/>
          <a:stretch>
            <a:fillRect/>
          </a:stretch>
        </p:blipFill>
        <p:spPr bwMode="auto">
          <a:xfrm>
            <a:off x="0" y="704850"/>
            <a:ext cx="9144000" cy="615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3"/>
          <a:srcRect/>
          <a:stretch>
            <a:fillRect/>
          </a:stretch>
        </p:blipFill>
        <p:spPr bwMode="auto">
          <a:xfrm>
            <a:off x="0" y="1084263"/>
            <a:ext cx="9144000" cy="4686300"/>
          </a:xfrm>
          <a:prstGeom prst="rect">
            <a:avLst/>
          </a:prstGeom>
          <a:noFill/>
          <a:ln w="9525">
            <a:noFill/>
            <a:miter lim="800000"/>
            <a:headEnd/>
            <a:tailEnd/>
          </a:ln>
          <a:effectLst/>
        </p:spPr>
      </p:pic>
      <p:sp>
        <p:nvSpPr>
          <p:cNvPr id="3" name="TextBox 2"/>
          <p:cNvSpPr txBox="1"/>
          <p:nvPr/>
        </p:nvSpPr>
        <p:spPr>
          <a:xfrm>
            <a:off x="1346835" y="2614484"/>
            <a:ext cx="1990725"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Mount Dillar</a:t>
            </a:r>
            <a:endParaRPr lang="en-US" dirty="0">
              <a:effectLst>
                <a:outerShdw blurRad="38100" dist="38100" dir="2700000" algn="tl">
                  <a:srgbClr val="000000">
                    <a:alpha val="43137"/>
                  </a:srgbClr>
                </a:outerShdw>
              </a:effectLst>
            </a:endParaRPr>
          </a:p>
        </p:txBody>
      </p:sp>
      <p:sp>
        <p:nvSpPr>
          <p:cNvPr id="4" name="TextBox 3"/>
          <p:cNvSpPr txBox="1"/>
          <p:nvPr/>
        </p:nvSpPr>
        <p:spPr>
          <a:xfrm>
            <a:off x="5044440" y="2766884"/>
            <a:ext cx="1990725"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Pilot Pinnacle</a:t>
            </a:r>
            <a:endParaRPr lang="en-US" dirty="0">
              <a:effectLst>
                <a:outerShdw blurRad="38100" dist="38100" dir="2700000" algn="tl">
                  <a:srgbClr val="000000">
                    <a:alpha val="43137"/>
                  </a:srgbClr>
                </a:outerShdw>
              </a:effectLst>
            </a:endParaRPr>
          </a:p>
        </p:txBody>
      </p:sp>
      <p:cxnSp>
        <p:nvCxnSpPr>
          <p:cNvPr id="6" name="Straight Arrow Connector 5"/>
          <p:cNvCxnSpPr/>
          <p:nvPr/>
        </p:nvCxnSpPr>
        <p:spPr bwMode="auto">
          <a:xfrm rot="10800000">
            <a:off x="4815452" y="2669564"/>
            <a:ext cx="629920" cy="336233"/>
          </a:xfrm>
          <a:prstGeom prst="straightConnector1">
            <a:avLst/>
          </a:prstGeom>
          <a:solidFill>
            <a:schemeClr val="accent1"/>
          </a:solidFill>
          <a:ln w="38100" cap="flat" cmpd="sng" algn="ctr">
            <a:solidFill>
              <a:schemeClr val="bg1"/>
            </a:solidFill>
            <a:prstDash val="solid"/>
            <a:round/>
            <a:headEnd type="none" w="med" len="med"/>
            <a:tailEnd type="stealth" w="lg" len="med"/>
          </a:ln>
          <a:effectLst>
            <a:outerShdw blurRad="50800" dist="38100" dir="8100000" algn="tr" rotWithShape="0">
              <a:prstClr val="black">
                <a:alpha val="40000"/>
              </a:prstClr>
            </a:outerShdw>
          </a:effectLst>
        </p:spPr>
      </p:cxnSp>
      <p:sp>
        <p:nvSpPr>
          <p:cNvPr id="9" name="TextBox 8"/>
          <p:cNvSpPr txBox="1"/>
          <p:nvPr/>
        </p:nvSpPr>
        <p:spPr>
          <a:xfrm>
            <a:off x="1341120" y="313244"/>
            <a:ext cx="6461760"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More remnants of Mt. Tehama</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cteham6a"/>
          <p:cNvPicPr>
            <a:picLocks noChangeAspect="1" noChangeArrowheads="1"/>
          </p:cNvPicPr>
          <p:nvPr/>
        </p:nvPicPr>
        <p:blipFill>
          <a:blip r:embed="rId3"/>
          <a:srcRect/>
          <a:stretch>
            <a:fillRect/>
          </a:stretch>
        </p:blipFill>
        <p:spPr bwMode="auto">
          <a:xfrm>
            <a:off x="0" y="838200"/>
            <a:ext cx="9144000" cy="50657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cteham6a"/>
          <p:cNvPicPr>
            <a:picLocks noChangeAspect="1" noChangeArrowheads="1"/>
          </p:cNvPicPr>
          <p:nvPr/>
        </p:nvPicPr>
        <p:blipFill>
          <a:blip r:embed="rId3"/>
          <a:srcRect/>
          <a:stretch>
            <a:fillRect/>
          </a:stretch>
        </p:blipFill>
        <p:spPr bwMode="auto">
          <a:xfrm>
            <a:off x="0" y="838200"/>
            <a:ext cx="9144000" cy="5065713"/>
          </a:xfrm>
          <a:prstGeom prst="rect">
            <a:avLst/>
          </a:prstGeom>
          <a:noFill/>
        </p:spPr>
      </p:pic>
      <p:sp>
        <p:nvSpPr>
          <p:cNvPr id="204803" name="Freeform 3"/>
          <p:cNvSpPr>
            <a:spLocks/>
          </p:cNvSpPr>
          <p:nvPr/>
        </p:nvSpPr>
        <p:spPr bwMode="auto">
          <a:xfrm>
            <a:off x="762000" y="1708150"/>
            <a:ext cx="6896100" cy="1492250"/>
          </a:xfrm>
          <a:custGeom>
            <a:avLst/>
            <a:gdLst/>
            <a:ahLst/>
            <a:cxnLst>
              <a:cxn ang="0">
                <a:pos x="0" y="924"/>
              </a:cxn>
              <a:cxn ang="0">
                <a:pos x="624" y="636"/>
              </a:cxn>
              <a:cxn ang="0">
                <a:pos x="1336" y="292"/>
              </a:cxn>
              <a:cxn ang="0">
                <a:pos x="1912" y="36"/>
              </a:cxn>
              <a:cxn ang="0">
                <a:pos x="2184" y="108"/>
              </a:cxn>
              <a:cxn ang="0">
                <a:pos x="2448" y="28"/>
              </a:cxn>
              <a:cxn ang="0">
                <a:pos x="2912" y="276"/>
              </a:cxn>
              <a:cxn ang="0">
                <a:pos x="3360" y="500"/>
              </a:cxn>
              <a:cxn ang="0">
                <a:pos x="3720" y="660"/>
              </a:cxn>
              <a:cxn ang="0">
                <a:pos x="4344" y="940"/>
              </a:cxn>
            </a:cxnLst>
            <a:rect l="0" t="0" r="r" b="b"/>
            <a:pathLst>
              <a:path w="4344" h="940">
                <a:moveTo>
                  <a:pt x="0" y="924"/>
                </a:moveTo>
                <a:cubicBezTo>
                  <a:pt x="105" y="876"/>
                  <a:pt x="401" y="741"/>
                  <a:pt x="624" y="636"/>
                </a:cubicBezTo>
                <a:cubicBezTo>
                  <a:pt x="847" y="531"/>
                  <a:pt x="1121" y="392"/>
                  <a:pt x="1336" y="292"/>
                </a:cubicBezTo>
                <a:cubicBezTo>
                  <a:pt x="1551" y="192"/>
                  <a:pt x="1771" y="67"/>
                  <a:pt x="1912" y="36"/>
                </a:cubicBezTo>
                <a:cubicBezTo>
                  <a:pt x="2053" y="5"/>
                  <a:pt x="2095" y="109"/>
                  <a:pt x="2184" y="108"/>
                </a:cubicBezTo>
                <a:cubicBezTo>
                  <a:pt x="2273" y="107"/>
                  <a:pt x="2327" y="0"/>
                  <a:pt x="2448" y="28"/>
                </a:cubicBezTo>
                <a:cubicBezTo>
                  <a:pt x="2569" y="56"/>
                  <a:pt x="2760" y="197"/>
                  <a:pt x="2912" y="276"/>
                </a:cubicBezTo>
                <a:cubicBezTo>
                  <a:pt x="3064" y="355"/>
                  <a:pt x="3225" y="436"/>
                  <a:pt x="3360" y="500"/>
                </a:cubicBezTo>
                <a:cubicBezTo>
                  <a:pt x="3495" y="564"/>
                  <a:pt x="3556" y="587"/>
                  <a:pt x="3720" y="660"/>
                </a:cubicBezTo>
                <a:cubicBezTo>
                  <a:pt x="3884" y="733"/>
                  <a:pt x="4214" y="882"/>
                  <a:pt x="4344" y="940"/>
                </a:cubicBezTo>
              </a:path>
            </a:pathLst>
          </a:custGeom>
          <a:noFill/>
          <a:ln w="254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cteham6a"/>
          <p:cNvPicPr>
            <a:picLocks noChangeAspect="1" noChangeArrowheads="1"/>
          </p:cNvPicPr>
          <p:nvPr/>
        </p:nvPicPr>
        <p:blipFill>
          <a:blip r:embed="rId3"/>
          <a:srcRect/>
          <a:stretch>
            <a:fillRect/>
          </a:stretch>
        </p:blipFill>
        <p:spPr bwMode="auto">
          <a:xfrm>
            <a:off x="0" y="838200"/>
            <a:ext cx="9144000" cy="5065713"/>
          </a:xfrm>
          <a:prstGeom prst="rect">
            <a:avLst/>
          </a:prstGeom>
          <a:noFill/>
        </p:spPr>
      </p:pic>
      <p:sp>
        <p:nvSpPr>
          <p:cNvPr id="205827" name="Line 3"/>
          <p:cNvSpPr>
            <a:spLocks noChangeShapeType="1"/>
          </p:cNvSpPr>
          <p:nvPr/>
        </p:nvSpPr>
        <p:spPr bwMode="auto">
          <a:xfrm>
            <a:off x="4648200" y="3200400"/>
            <a:ext cx="0" cy="0"/>
          </a:xfrm>
          <a:prstGeom prst="line">
            <a:avLst/>
          </a:prstGeom>
          <a:noFill/>
          <a:ln w="9525">
            <a:solidFill>
              <a:schemeClr val="tx1"/>
            </a:solidFill>
            <a:round/>
            <a:headEnd/>
            <a:tailEnd/>
          </a:ln>
          <a:effectLst/>
        </p:spPr>
        <p:txBody>
          <a:bodyPr/>
          <a:lstStyle/>
          <a:p>
            <a:endParaRPr lang="en-US"/>
          </a:p>
        </p:txBody>
      </p:sp>
      <p:sp>
        <p:nvSpPr>
          <p:cNvPr id="205828" name="Freeform 4"/>
          <p:cNvSpPr>
            <a:spLocks/>
          </p:cNvSpPr>
          <p:nvPr/>
        </p:nvSpPr>
        <p:spPr bwMode="auto">
          <a:xfrm>
            <a:off x="673100" y="2617788"/>
            <a:ext cx="8102600" cy="831850"/>
          </a:xfrm>
          <a:custGeom>
            <a:avLst/>
            <a:gdLst/>
            <a:ahLst/>
            <a:cxnLst>
              <a:cxn ang="0">
                <a:pos x="0" y="412"/>
              </a:cxn>
              <a:cxn ang="0">
                <a:pos x="1607" y="332"/>
              </a:cxn>
              <a:cxn ang="0">
                <a:pos x="2517" y="301"/>
              </a:cxn>
              <a:cxn ang="0">
                <a:pos x="2947" y="79"/>
              </a:cxn>
              <a:cxn ang="0">
                <a:pos x="3046" y="39"/>
              </a:cxn>
              <a:cxn ang="0">
                <a:pos x="3128" y="15"/>
              </a:cxn>
              <a:cxn ang="0">
                <a:pos x="3250" y="39"/>
              </a:cxn>
              <a:cxn ang="0">
                <a:pos x="3316" y="63"/>
              </a:cxn>
              <a:cxn ang="0">
                <a:pos x="3414" y="39"/>
              </a:cxn>
              <a:cxn ang="0">
                <a:pos x="3586" y="7"/>
              </a:cxn>
              <a:cxn ang="0">
                <a:pos x="3807" y="79"/>
              </a:cxn>
              <a:cxn ang="0">
                <a:pos x="3996" y="175"/>
              </a:cxn>
              <a:cxn ang="0">
                <a:pos x="4176" y="271"/>
              </a:cxn>
              <a:cxn ang="0">
                <a:pos x="4427" y="362"/>
              </a:cxn>
              <a:cxn ang="0">
                <a:pos x="5104" y="524"/>
              </a:cxn>
            </a:cxnLst>
            <a:rect l="0" t="0" r="r" b="b"/>
            <a:pathLst>
              <a:path w="5104" h="524">
                <a:moveTo>
                  <a:pt x="0" y="412"/>
                </a:moveTo>
                <a:cubicBezTo>
                  <a:pt x="268" y="399"/>
                  <a:pt x="1188" y="350"/>
                  <a:pt x="1607" y="332"/>
                </a:cubicBezTo>
                <a:cubicBezTo>
                  <a:pt x="2026" y="314"/>
                  <a:pt x="2294" y="343"/>
                  <a:pt x="2517" y="301"/>
                </a:cubicBezTo>
                <a:cubicBezTo>
                  <a:pt x="2740" y="259"/>
                  <a:pt x="2859" y="123"/>
                  <a:pt x="2947" y="79"/>
                </a:cubicBezTo>
                <a:cubicBezTo>
                  <a:pt x="3035" y="35"/>
                  <a:pt x="3016" y="50"/>
                  <a:pt x="3046" y="39"/>
                </a:cubicBezTo>
                <a:cubicBezTo>
                  <a:pt x="3075" y="28"/>
                  <a:pt x="3094" y="15"/>
                  <a:pt x="3128" y="15"/>
                </a:cubicBezTo>
                <a:cubicBezTo>
                  <a:pt x="3161" y="15"/>
                  <a:pt x="3219" y="31"/>
                  <a:pt x="3250" y="39"/>
                </a:cubicBezTo>
                <a:cubicBezTo>
                  <a:pt x="3282" y="47"/>
                  <a:pt x="3288" y="63"/>
                  <a:pt x="3316" y="63"/>
                </a:cubicBezTo>
                <a:cubicBezTo>
                  <a:pt x="3344" y="63"/>
                  <a:pt x="3369" y="48"/>
                  <a:pt x="3414" y="39"/>
                </a:cubicBezTo>
                <a:cubicBezTo>
                  <a:pt x="3459" y="30"/>
                  <a:pt x="3521" y="0"/>
                  <a:pt x="3586" y="7"/>
                </a:cubicBezTo>
                <a:cubicBezTo>
                  <a:pt x="3652" y="14"/>
                  <a:pt x="3739" y="51"/>
                  <a:pt x="3807" y="79"/>
                </a:cubicBezTo>
                <a:cubicBezTo>
                  <a:pt x="3876" y="107"/>
                  <a:pt x="3934" y="143"/>
                  <a:pt x="3996" y="175"/>
                </a:cubicBezTo>
                <a:cubicBezTo>
                  <a:pt x="4057" y="207"/>
                  <a:pt x="4104" y="240"/>
                  <a:pt x="4176" y="271"/>
                </a:cubicBezTo>
                <a:cubicBezTo>
                  <a:pt x="4248" y="302"/>
                  <a:pt x="4272" y="320"/>
                  <a:pt x="4427" y="362"/>
                </a:cubicBezTo>
                <a:cubicBezTo>
                  <a:pt x="4582" y="404"/>
                  <a:pt x="4963" y="490"/>
                  <a:pt x="5104" y="524"/>
                </a:cubicBezTo>
              </a:path>
            </a:pathLst>
          </a:custGeom>
          <a:noFill/>
          <a:ln w="254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111625" name="Text Box 9"/>
          <p:cNvSpPr txBox="1">
            <a:spLocks noChangeArrowheads="1"/>
          </p:cNvSpPr>
          <p:nvPr/>
        </p:nvSpPr>
        <p:spPr bwMode="auto">
          <a:xfrm>
            <a:off x="1981200" y="1223555"/>
            <a:ext cx="5181600" cy="579438"/>
          </a:xfrm>
          <a:prstGeom prst="rect">
            <a:avLst/>
          </a:prstGeom>
          <a:noFill/>
          <a:ln w="9525">
            <a:noFill/>
            <a:miter lim="800000"/>
            <a:headEnd/>
            <a:tailEnd/>
          </a:ln>
          <a:effectLst/>
        </p:spPr>
        <p:txBody>
          <a:bodyPr>
            <a:spAutoFit/>
          </a:bodyPr>
          <a:lstStyle/>
          <a:p>
            <a:pPr>
              <a:spcBef>
                <a:spcPct val="50000"/>
              </a:spcBef>
            </a:pPr>
            <a:r>
              <a:rPr lang="en-US" u="sng" dirty="0">
                <a:effectLst>
                  <a:outerShdw blurRad="38100" dist="38100" dir="2700000" algn="tl">
                    <a:srgbClr val="000000">
                      <a:alpha val="43137"/>
                    </a:srgbClr>
                  </a:outerShdw>
                </a:effectLst>
              </a:rPr>
              <a:t>History</a:t>
            </a:r>
          </a:p>
        </p:txBody>
      </p:sp>
      <p:sp>
        <p:nvSpPr>
          <p:cNvPr id="111626" name="Text Box 10"/>
          <p:cNvSpPr txBox="1">
            <a:spLocks noChangeArrowheads="1"/>
          </p:cNvSpPr>
          <p:nvPr/>
        </p:nvSpPr>
        <p:spPr bwMode="auto">
          <a:xfrm>
            <a:off x="0" y="2405648"/>
            <a:ext cx="9144000" cy="3293209"/>
          </a:xfrm>
          <a:prstGeom prst="rect">
            <a:avLst/>
          </a:prstGeom>
          <a:noFill/>
          <a:ln w="9525">
            <a:noFill/>
            <a:miter lim="800000"/>
            <a:headEnd/>
            <a:tailEnd/>
          </a:ln>
          <a:effectLst/>
        </p:spPr>
        <p:txBody>
          <a:bodyPr>
            <a:spAutoFit/>
          </a:bodyPr>
          <a:lstStyle/>
          <a:p>
            <a:pPr marL="342900" indent="-342900" algn="l">
              <a:spcBef>
                <a:spcPct val="50000"/>
              </a:spcBef>
              <a:buFontTx/>
              <a:buAutoNum type="arabicPeriod"/>
            </a:pPr>
            <a:r>
              <a:rPr lang="en-US" dirty="0">
                <a:effectLst>
                  <a:outerShdw blurRad="38100" dist="38100" dir="2700000" algn="tl">
                    <a:srgbClr val="000000">
                      <a:alpha val="43137"/>
                    </a:srgbClr>
                  </a:outerShdw>
                </a:effectLst>
              </a:rPr>
              <a:t> Mt Tehama composite volcano built </a:t>
            </a:r>
            <a:r>
              <a:rPr lang="en-US" dirty="0" smtClean="0">
                <a:effectLst>
                  <a:outerShdw blurRad="38100" dist="38100" dir="2700000" algn="tl">
                    <a:srgbClr val="000000">
                      <a:alpha val="43137"/>
                    </a:srgbClr>
                  </a:outerShdw>
                </a:effectLst>
              </a:rPr>
              <a:t> 600,000 to 400,000 years ago</a:t>
            </a:r>
            <a:endParaRPr lang="en-US" dirty="0">
              <a:effectLst>
                <a:outerShdw blurRad="38100" dist="38100" dir="2700000" algn="tl">
                  <a:srgbClr val="000000">
                    <a:alpha val="43137"/>
                  </a:srgbClr>
                </a:outerShdw>
              </a:effectLst>
            </a:endParaRPr>
          </a:p>
          <a:p>
            <a:pPr marL="342900" indent="-342900" algn="l">
              <a:spcBef>
                <a:spcPct val="50000"/>
              </a:spcBef>
              <a:buFontTx/>
              <a:buAutoNum type="arabicPeriod"/>
            </a:pPr>
            <a:r>
              <a:rPr lang="en-US" dirty="0">
                <a:effectLst>
                  <a:outerShdw blurRad="38100" dist="38100" dir="2700000" algn="tl">
                    <a:srgbClr val="000000">
                      <a:alpha val="43137"/>
                    </a:srgbClr>
                  </a:outerShdw>
                </a:effectLst>
              </a:rPr>
              <a:t> Mt Tehama collapse(?) and erosion</a:t>
            </a:r>
          </a:p>
          <a:p>
            <a:pPr marL="342900" indent="-342900" algn="l">
              <a:spcBef>
                <a:spcPct val="50000"/>
              </a:spcBef>
              <a:buFontTx/>
              <a:buAutoNum type="arabicPeriod"/>
            </a:pPr>
            <a:r>
              <a:rPr lang="en-US" dirty="0">
                <a:solidFill>
                  <a:schemeClr val="bg2"/>
                </a:solidFill>
              </a:rPr>
              <a:t> </a:t>
            </a:r>
            <a:r>
              <a:rPr lang="en-US" dirty="0" smtClean="0">
                <a:solidFill>
                  <a:schemeClr val="bg2"/>
                </a:solidFill>
              </a:rPr>
              <a:t>Domes, glaciers and more domes</a:t>
            </a:r>
          </a:p>
          <a:p>
            <a:pPr marL="342900" indent="-342900" algn="l">
              <a:spcBef>
                <a:spcPct val="50000"/>
              </a:spcBef>
              <a:buFontTx/>
              <a:buAutoNum type="arabicPeriod"/>
            </a:pPr>
            <a:r>
              <a:rPr lang="en-US" dirty="0" smtClean="0">
                <a:solidFill>
                  <a:schemeClr val="bg2"/>
                </a:solidFill>
              </a:rPr>
              <a:t> </a:t>
            </a:r>
            <a:r>
              <a:rPr lang="en-US" dirty="0">
                <a:solidFill>
                  <a:schemeClr val="bg2"/>
                </a:solidFill>
              </a:rPr>
              <a:t>Most recent activity 1914-1921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sin and range"/>
          <p:cNvPicPr>
            <a:picLocks noChangeAspect="1" noChangeArrowheads="1"/>
          </p:cNvPicPr>
          <p:nvPr/>
        </p:nvPicPr>
        <p:blipFill>
          <a:blip r:embed="rId3"/>
          <a:srcRect l="9441" r="5598"/>
          <a:stretch>
            <a:fillRect/>
          </a:stretch>
        </p:blipFill>
        <p:spPr bwMode="auto">
          <a:xfrm>
            <a:off x="2959100" y="-12700"/>
            <a:ext cx="4800600" cy="6870700"/>
          </a:xfrm>
          <a:prstGeom prst="rect">
            <a:avLst/>
          </a:prstGeom>
          <a:noFill/>
          <a:ln w="9525">
            <a:noFill/>
            <a:miter lim="800000"/>
            <a:headEnd/>
            <a:tailEnd/>
          </a:ln>
        </p:spPr>
      </p:pic>
      <p:sp>
        <p:nvSpPr>
          <p:cNvPr id="3" name="AutoShape 3"/>
          <p:cNvSpPr>
            <a:spLocks noChangeArrowheads="1"/>
          </p:cNvSpPr>
          <p:nvPr/>
        </p:nvSpPr>
        <p:spPr bwMode="auto">
          <a:xfrm>
            <a:off x="3314700" y="1752600"/>
            <a:ext cx="533400" cy="533400"/>
          </a:xfrm>
          <a:prstGeom prst="sun">
            <a:avLst>
              <a:gd name="adj" fmla="val 31944"/>
            </a:avLst>
          </a:prstGeom>
          <a:solidFill>
            <a:srgbClr val="FF0000"/>
          </a:solidFill>
          <a:ln w="9525">
            <a:solidFill>
              <a:schemeClr val="tx1"/>
            </a:solidFill>
            <a:miter lim="800000"/>
            <a:headEnd/>
            <a:tailEnd/>
          </a:ln>
        </p:spPr>
        <p:txBody>
          <a:bodyPr wrap="none" anchor="ctr"/>
          <a:lstStyle/>
          <a:p>
            <a:endParaRPr lang="en-US" dirty="0"/>
          </a:p>
        </p:txBody>
      </p:sp>
      <p:sp>
        <p:nvSpPr>
          <p:cNvPr id="4" name="Text Box 4"/>
          <p:cNvSpPr txBox="1">
            <a:spLocks noChangeArrowheads="1"/>
          </p:cNvSpPr>
          <p:nvPr/>
        </p:nvSpPr>
        <p:spPr bwMode="auto">
          <a:xfrm>
            <a:off x="698500" y="1411982"/>
            <a:ext cx="2514600" cy="1077218"/>
          </a:xfrm>
          <a:prstGeom prst="rect">
            <a:avLst/>
          </a:prstGeom>
          <a:noFill/>
          <a:ln w="9525">
            <a:noFill/>
            <a:miter lim="800000"/>
            <a:headEnd/>
            <a:tailEnd/>
          </a:ln>
        </p:spPr>
        <p:txBody>
          <a:bodyPr>
            <a:spAutoFit/>
          </a:bodyPr>
          <a:lstStyle/>
          <a:p>
            <a:pPr algn="ctr">
              <a:spcBef>
                <a:spcPct val="50000"/>
              </a:spcBef>
              <a:defRPr/>
            </a:pPr>
            <a:r>
              <a:rPr lang="en-US" dirty="0" smtClean="0">
                <a:solidFill>
                  <a:srgbClr val="FF0000"/>
                </a:solidFill>
                <a:effectLst>
                  <a:outerShdw blurRad="38100" dist="38100" dir="2700000" algn="tl">
                    <a:srgbClr val="000000">
                      <a:alpha val="43137"/>
                    </a:srgbClr>
                  </a:outerShdw>
                </a:effectLst>
              </a:rPr>
              <a:t>Lassen Volcanic</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3"/>
          <a:srcRect b="19193"/>
          <a:stretch>
            <a:fillRect/>
          </a:stretch>
        </p:blipFill>
        <p:spPr bwMode="auto">
          <a:xfrm>
            <a:off x="0" y="990600"/>
            <a:ext cx="9144000" cy="2286000"/>
          </a:xfrm>
          <a:prstGeom prst="rect">
            <a:avLst/>
          </a:prstGeom>
          <a:noFill/>
          <a:ln w="9525">
            <a:noFill/>
            <a:miter lim="800000"/>
            <a:headEnd/>
            <a:tailEnd/>
          </a:ln>
          <a:effectLst/>
        </p:spPr>
      </p:pic>
      <p:sp>
        <p:nvSpPr>
          <p:cNvPr id="202755" name="Text Box 3"/>
          <p:cNvSpPr txBox="1">
            <a:spLocks noChangeArrowheads="1"/>
          </p:cNvSpPr>
          <p:nvPr/>
        </p:nvSpPr>
        <p:spPr bwMode="auto">
          <a:xfrm>
            <a:off x="5181600" y="304800"/>
            <a:ext cx="2362200" cy="915988"/>
          </a:xfrm>
          <a:prstGeom prst="rect">
            <a:avLst/>
          </a:prstGeom>
          <a:noFill/>
          <a:ln w="9525">
            <a:noFill/>
            <a:miter lim="800000"/>
            <a:headEnd/>
            <a:tailEnd/>
          </a:ln>
          <a:effectLst/>
        </p:spPr>
        <p:txBody>
          <a:bodyPr>
            <a:spAutoFit/>
          </a:bodyPr>
          <a:lstStyle/>
          <a:p>
            <a:pPr>
              <a:spcBef>
                <a:spcPct val="50000"/>
              </a:spcBef>
            </a:pPr>
            <a:r>
              <a:rPr lang="en-US" sz="1800" dirty="0">
                <a:solidFill>
                  <a:srgbClr val="FF0000"/>
                </a:solidFill>
              </a:rPr>
              <a:t>PROJECTED HEIGHT OF MT TEHAMA</a:t>
            </a:r>
          </a:p>
        </p:txBody>
      </p:sp>
      <p:sp>
        <p:nvSpPr>
          <p:cNvPr id="202756" name="Text Box 4"/>
          <p:cNvSpPr txBox="1">
            <a:spLocks noChangeArrowheads="1"/>
          </p:cNvSpPr>
          <p:nvPr/>
        </p:nvSpPr>
        <p:spPr bwMode="auto">
          <a:xfrm>
            <a:off x="7696200" y="1143000"/>
            <a:ext cx="1600200" cy="641350"/>
          </a:xfrm>
          <a:prstGeom prst="rect">
            <a:avLst/>
          </a:prstGeom>
          <a:noFill/>
          <a:ln w="9525">
            <a:noFill/>
            <a:miter lim="800000"/>
            <a:headEnd/>
            <a:tailEnd/>
          </a:ln>
          <a:effectLst/>
        </p:spPr>
        <p:txBody>
          <a:bodyPr>
            <a:spAutoFit/>
          </a:bodyPr>
          <a:lstStyle/>
          <a:p>
            <a:pPr>
              <a:spcBef>
                <a:spcPct val="50000"/>
              </a:spcBef>
            </a:pPr>
            <a:r>
              <a:rPr lang="en-US" sz="1800" dirty="0">
                <a:solidFill>
                  <a:schemeClr val="tx1"/>
                </a:solidFill>
              </a:rPr>
              <a:t>BROKEOFF MOUNTAIN</a:t>
            </a:r>
          </a:p>
        </p:txBody>
      </p:sp>
      <p:sp>
        <p:nvSpPr>
          <p:cNvPr id="202757" name="Text Box 5"/>
          <p:cNvSpPr txBox="1">
            <a:spLocks noChangeArrowheads="1"/>
          </p:cNvSpPr>
          <p:nvPr/>
        </p:nvSpPr>
        <p:spPr bwMode="auto">
          <a:xfrm>
            <a:off x="990600" y="762000"/>
            <a:ext cx="1600200" cy="641350"/>
          </a:xfrm>
          <a:prstGeom prst="rect">
            <a:avLst/>
          </a:prstGeom>
          <a:noFill/>
          <a:ln w="9525">
            <a:noFill/>
            <a:miter lim="800000"/>
            <a:headEnd/>
            <a:tailEnd/>
          </a:ln>
          <a:effectLst/>
        </p:spPr>
        <p:txBody>
          <a:bodyPr>
            <a:spAutoFit/>
          </a:bodyPr>
          <a:lstStyle/>
          <a:p>
            <a:pPr>
              <a:spcBef>
                <a:spcPct val="50000"/>
              </a:spcBef>
            </a:pPr>
            <a:r>
              <a:rPr lang="en-US" sz="1800" dirty="0">
                <a:solidFill>
                  <a:schemeClr val="tx1"/>
                </a:solidFill>
              </a:rPr>
              <a:t>MOUNT LASSEN</a:t>
            </a:r>
          </a:p>
        </p:txBody>
      </p:sp>
      <p:pic>
        <p:nvPicPr>
          <p:cNvPr id="202758" name="Picture 6" descr="cteham6a"/>
          <p:cNvPicPr>
            <a:picLocks noChangeAspect="1" noChangeArrowheads="1"/>
          </p:cNvPicPr>
          <p:nvPr/>
        </p:nvPicPr>
        <p:blipFill>
          <a:blip r:embed="rId4"/>
          <a:srcRect l="1666" t="1505" r="1666"/>
          <a:stretch>
            <a:fillRect/>
          </a:stretch>
        </p:blipFill>
        <p:spPr bwMode="auto">
          <a:xfrm>
            <a:off x="0" y="3200400"/>
            <a:ext cx="9144000" cy="51609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62147" name="Text Box 3"/>
          <p:cNvSpPr txBox="1">
            <a:spLocks noChangeArrowheads="1"/>
          </p:cNvSpPr>
          <p:nvPr/>
        </p:nvSpPr>
        <p:spPr bwMode="auto">
          <a:xfrm>
            <a:off x="1981200" y="1219200"/>
            <a:ext cx="5181600" cy="579438"/>
          </a:xfrm>
          <a:prstGeom prst="rect">
            <a:avLst/>
          </a:prstGeom>
          <a:noFill/>
          <a:ln w="9525">
            <a:noFill/>
            <a:miter lim="800000"/>
            <a:headEnd/>
            <a:tailEnd/>
          </a:ln>
          <a:effectLst/>
        </p:spPr>
        <p:txBody>
          <a:bodyPr>
            <a:spAutoFit/>
          </a:bodyPr>
          <a:lstStyle/>
          <a:p>
            <a:pPr>
              <a:spcBef>
                <a:spcPct val="50000"/>
              </a:spcBef>
            </a:pPr>
            <a:r>
              <a:rPr lang="en-US" u="sng" dirty="0">
                <a:effectLst>
                  <a:outerShdw blurRad="38100" dist="38100" dir="2700000" algn="tl">
                    <a:srgbClr val="000000">
                      <a:alpha val="43137"/>
                    </a:srgbClr>
                  </a:outerShdw>
                </a:effectLst>
              </a:rPr>
              <a:t>History</a:t>
            </a:r>
          </a:p>
        </p:txBody>
      </p:sp>
      <p:sp>
        <p:nvSpPr>
          <p:cNvPr id="262148" name="Text Box 4"/>
          <p:cNvSpPr txBox="1">
            <a:spLocks noChangeArrowheads="1"/>
          </p:cNvSpPr>
          <p:nvPr/>
        </p:nvSpPr>
        <p:spPr bwMode="auto">
          <a:xfrm>
            <a:off x="0" y="2438400"/>
            <a:ext cx="9144000" cy="3293209"/>
          </a:xfrm>
          <a:prstGeom prst="rect">
            <a:avLst/>
          </a:prstGeom>
          <a:noFill/>
          <a:ln w="9525">
            <a:noFill/>
            <a:miter lim="800000"/>
            <a:headEnd/>
            <a:tailEnd/>
          </a:ln>
          <a:effectLst/>
        </p:spPr>
        <p:txBody>
          <a:bodyPr>
            <a:spAutoFit/>
          </a:bodyPr>
          <a:lstStyle/>
          <a:p>
            <a:pPr marL="342900" indent="-342900" algn="l">
              <a:spcBef>
                <a:spcPct val="50000"/>
              </a:spcBef>
              <a:buFontTx/>
              <a:buAutoNum type="arabicPeriod"/>
            </a:pPr>
            <a:r>
              <a:rPr lang="en-US" dirty="0">
                <a:solidFill>
                  <a:schemeClr val="bg2"/>
                </a:solidFill>
              </a:rPr>
              <a:t> </a:t>
            </a:r>
            <a:r>
              <a:rPr lang="en-US" dirty="0" smtClean="0">
                <a:solidFill>
                  <a:schemeClr val="bg2"/>
                </a:solidFill>
              </a:rPr>
              <a:t>Mt Tehama composite volcano built  600,000 to 400,000 years ago</a:t>
            </a:r>
            <a:endParaRPr lang="en-US" dirty="0">
              <a:solidFill>
                <a:schemeClr val="bg2"/>
              </a:solidFill>
            </a:endParaRPr>
          </a:p>
          <a:p>
            <a:pPr marL="342900" indent="-342900" algn="l">
              <a:spcBef>
                <a:spcPct val="50000"/>
              </a:spcBef>
              <a:buFontTx/>
              <a:buAutoNum type="arabicPeriod"/>
            </a:pPr>
            <a:r>
              <a:rPr lang="en-US" dirty="0">
                <a:solidFill>
                  <a:schemeClr val="bg2"/>
                </a:solidFill>
              </a:rPr>
              <a:t> Mt Tehama collapse(?) and erosion</a:t>
            </a:r>
            <a:endParaRPr lang="en-US" dirty="0">
              <a:solidFill>
                <a:schemeClr val="bg2"/>
              </a:solidFill>
              <a:effectLst>
                <a:outerShdw blurRad="38100" dist="38100" dir="2700000" algn="tl">
                  <a:srgbClr val="000000">
                    <a:alpha val="43137"/>
                  </a:srgbClr>
                </a:outerShdw>
              </a:effectLst>
            </a:endParaRPr>
          </a:p>
          <a:p>
            <a:pPr marL="342900" indent="-342900" algn="l">
              <a:spcBef>
                <a:spcPct val="50000"/>
              </a:spcBef>
              <a:buFontTx/>
              <a:buAutoNum type="arabicPeriod"/>
            </a:pP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Domes, glaciers and more domes</a:t>
            </a:r>
            <a:endParaRPr lang="en-US" dirty="0">
              <a:solidFill>
                <a:schemeClr val="bg2"/>
              </a:solidFill>
            </a:endParaRPr>
          </a:p>
          <a:p>
            <a:pPr marL="342900" indent="-342900" algn="l">
              <a:spcBef>
                <a:spcPct val="50000"/>
              </a:spcBef>
              <a:buFontTx/>
              <a:buAutoNum type="arabicPeriod"/>
            </a:pPr>
            <a:r>
              <a:rPr lang="en-US" dirty="0">
                <a:solidFill>
                  <a:schemeClr val="bg2"/>
                </a:solidFill>
              </a:rPr>
              <a:t> Most recent activity </a:t>
            </a:r>
            <a:r>
              <a:rPr lang="en-US" dirty="0" smtClean="0">
                <a:solidFill>
                  <a:schemeClr val="bg2"/>
                </a:solidFill>
              </a:rPr>
              <a:t>1914-1917</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lassen"/>
          <p:cNvPicPr>
            <a:picLocks noChangeAspect="1" noChangeArrowheads="1"/>
          </p:cNvPicPr>
          <p:nvPr/>
        </p:nvPicPr>
        <p:blipFill>
          <a:blip r:embed="rId3"/>
          <a:srcRect b="8693"/>
          <a:stretch>
            <a:fillRect/>
          </a:stretch>
        </p:blipFill>
        <p:spPr bwMode="auto">
          <a:xfrm>
            <a:off x="0" y="685800"/>
            <a:ext cx="9144000" cy="5486400"/>
          </a:xfrm>
          <a:prstGeom prst="rect">
            <a:avLst/>
          </a:prstGeom>
          <a:noFill/>
        </p:spPr>
      </p:pic>
      <p:sp>
        <p:nvSpPr>
          <p:cNvPr id="104451" name="Text Box 3"/>
          <p:cNvSpPr txBox="1">
            <a:spLocks noChangeArrowheads="1"/>
          </p:cNvSpPr>
          <p:nvPr/>
        </p:nvSpPr>
        <p:spPr bwMode="auto">
          <a:xfrm>
            <a:off x="0" y="0"/>
            <a:ext cx="9144000" cy="579437"/>
          </a:xfrm>
          <a:prstGeom prst="rect">
            <a:avLst/>
          </a:prstGeom>
          <a:noFill/>
          <a:ln w="9525">
            <a:noFill/>
            <a:miter lim="800000"/>
            <a:headEnd/>
            <a:tailEnd/>
          </a:ln>
          <a:effectLst/>
        </p:spPr>
        <p:txBody>
          <a:bodyPr>
            <a:spAutoFit/>
          </a:bodyPr>
          <a:lstStyle/>
          <a:p>
            <a:pPr>
              <a:spcBef>
                <a:spcPct val="50000"/>
              </a:spcBef>
            </a:pPr>
            <a:r>
              <a:rPr lang="en-US" dirty="0" smtClean="0"/>
              <a:t>The great dacite dome of Lassen Peak</a:t>
            </a:r>
            <a:endParaRPr lang="en-US" dirty="0"/>
          </a:p>
        </p:txBody>
      </p:sp>
      <p:sp>
        <p:nvSpPr>
          <p:cNvPr id="4" name="Text Box 3"/>
          <p:cNvSpPr txBox="1">
            <a:spLocks noChangeArrowheads="1"/>
          </p:cNvSpPr>
          <p:nvPr/>
        </p:nvSpPr>
        <p:spPr bwMode="auto">
          <a:xfrm>
            <a:off x="1950720" y="2888804"/>
            <a:ext cx="3200400" cy="1077218"/>
          </a:xfrm>
          <a:prstGeom prst="rect">
            <a:avLst/>
          </a:prstGeom>
          <a:noFill/>
          <a:ln w="9525">
            <a:noFill/>
            <a:miter lim="800000"/>
            <a:headEnd/>
            <a:tailEnd/>
          </a:ln>
          <a:effectLst/>
        </p:spPr>
        <p:txBody>
          <a:bodyPr wrap="square">
            <a:spAutoFit/>
          </a:bodyPr>
          <a:lstStyle/>
          <a:p>
            <a:pPr>
              <a:spcBef>
                <a:spcPct val="50000"/>
              </a:spcBef>
            </a:pPr>
            <a:r>
              <a:rPr lang="en-US" dirty="0" smtClean="0">
                <a:effectLst>
                  <a:outerShdw blurRad="38100" dist="38100" dir="2700000" algn="tl">
                    <a:srgbClr val="000000">
                      <a:alpha val="43137"/>
                    </a:srgbClr>
                  </a:outerShdw>
                </a:effectLst>
              </a:rPr>
              <a:t>25,000 - 31,000 years old</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en/2/25/Lake_Helen_From_Roa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2"/>
          <p:cNvSpPr txBox="1"/>
          <p:nvPr/>
        </p:nvSpPr>
        <p:spPr>
          <a:xfrm>
            <a:off x="4007303" y="2163816"/>
            <a:ext cx="1677217"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Talus</a:t>
            </a:r>
            <a:endParaRPr lang="en-US" dirty="0">
              <a:effectLst>
                <a:outerShdw blurRad="38100" dist="38100" dir="2700000" algn="tl">
                  <a:srgbClr val="000000">
                    <a:alpha val="43137"/>
                  </a:srgbClr>
                </a:outerShdw>
              </a:effectLst>
            </a:endParaRPr>
          </a:p>
        </p:txBody>
      </p:sp>
      <p:cxnSp>
        <p:nvCxnSpPr>
          <p:cNvPr id="4" name="Straight Arrow Connector 3"/>
          <p:cNvCxnSpPr>
            <a:stCxn id="3" idx="0"/>
          </p:cNvCxnSpPr>
          <p:nvPr/>
        </p:nvCxnSpPr>
        <p:spPr bwMode="auto">
          <a:xfrm rot="16200000" flipV="1">
            <a:off x="4129968" y="1447872"/>
            <a:ext cx="670296" cy="761592"/>
          </a:xfrm>
          <a:prstGeom prst="straightConnector1">
            <a:avLst/>
          </a:prstGeom>
          <a:solidFill>
            <a:schemeClr val="accent1"/>
          </a:solidFill>
          <a:ln w="38100" cap="flat" cmpd="sng" algn="ctr">
            <a:solidFill>
              <a:schemeClr val="bg1"/>
            </a:solidFill>
            <a:prstDash val="solid"/>
            <a:round/>
            <a:headEnd type="none" w="med" len="med"/>
            <a:tailEnd type="stealth" w="lg" len="med"/>
          </a:ln>
          <a:effectLst>
            <a:outerShdw blurRad="50800" dist="38100" dir="8100000" algn="tr" rotWithShape="0">
              <a:prstClr val="black">
                <a:alpha val="40000"/>
              </a:prstClr>
            </a:outerShdw>
          </a:effectLst>
        </p:spPr>
      </p:cxnSp>
      <p:cxnSp>
        <p:nvCxnSpPr>
          <p:cNvPr id="6" name="Straight Arrow Connector 5"/>
          <p:cNvCxnSpPr/>
          <p:nvPr/>
        </p:nvCxnSpPr>
        <p:spPr bwMode="auto">
          <a:xfrm flipV="1">
            <a:off x="5151120" y="1463039"/>
            <a:ext cx="807720" cy="746761"/>
          </a:xfrm>
          <a:prstGeom prst="straightConnector1">
            <a:avLst/>
          </a:prstGeom>
          <a:solidFill>
            <a:schemeClr val="accent1"/>
          </a:solidFill>
          <a:ln w="38100" cap="flat" cmpd="sng" algn="ctr">
            <a:solidFill>
              <a:schemeClr val="bg1"/>
            </a:solidFill>
            <a:prstDash val="solid"/>
            <a:round/>
            <a:headEnd type="none" w="med" len="med"/>
            <a:tailEnd type="stealth" w="lg" len="med"/>
          </a:ln>
          <a:effectLst>
            <a:outerShdw blurRad="50800" dist="38100" dir="8100000" algn="tr" rotWithShape="0">
              <a:prstClr val="black">
                <a:alpha val="40000"/>
              </a:prstClr>
            </a:outerShdw>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brokeoff4"/>
          <p:cNvPicPr>
            <a:picLocks noChangeAspect="1" noChangeArrowheads="1"/>
          </p:cNvPicPr>
          <p:nvPr/>
        </p:nvPicPr>
        <p:blipFill>
          <a:blip r:embed="rId3"/>
          <a:srcRect/>
          <a:stretch>
            <a:fillRect/>
          </a:stretch>
        </p:blipFill>
        <p:spPr bwMode="auto">
          <a:xfrm>
            <a:off x="0" y="638175"/>
            <a:ext cx="9144000" cy="5578475"/>
          </a:xfrm>
          <a:prstGeom prst="rect">
            <a:avLst/>
          </a:prstGeom>
          <a:noFill/>
        </p:spPr>
      </p:pic>
      <p:sp>
        <p:nvSpPr>
          <p:cNvPr id="191491" name="Text Box 3"/>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spcBef>
                <a:spcPct val="50000"/>
              </a:spcBef>
            </a:pPr>
            <a:r>
              <a:rPr lang="en-US" dirty="0"/>
              <a:t>Lake Helen: </a:t>
            </a:r>
            <a:r>
              <a:rPr lang="en-US" dirty="0" smtClean="0"/>
              <a:t>Filled crater</a:t>
            </a:r>
            <a:r>
              <a:rPr lang="en-US" dirty="0"/>
              <a:t>, caldera or cirque?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Lassen NP1 SS"/>
          <p:cNvPicPr>
            <a:picLocks noChangeAspect="1" noChangeArrowheads="1"/>
          </p:cNvPicPr>
          <p:nvPr/>
        </p:nvPicPr>
        <p:blipFill>
          <a:blip r:embed="rId3"/>
          <a:srcRect/>
          <a:stretch>
            <a:fillRect/>
          </a:stretch>
        </p:blipFill>
        <p:spPr bwMode="auto">
          <a:xfrm>
            <a:off x="0" y="850900"/>
            <a:ext cx="9144000" cy="6007100"/>
          </a:xfrm>
          <a:prstGeom prst="rect">
            <a:avLst/>
          </a:prstGeom>
          <a:noFill/>
        </p:spPr>
      </p:pic>
      <p:sp>
        <p:nvSpPr>
          <p:cNvPr id="183299" name="Text Box 3"/>
          <p:cNvSpPr txBox="1">
            <a:spLocks noChangeArrowheads="1"/>
          </p:cNvSpPr>
          <p:nvPr/>
        </p:nvSpPr>
        <p:spPr bwMode="auto">
          <a:xfrm>
            <a:off x="0" y="198120"/>
            <a:ext cx="9144000" cy="584775"/>
          </a:xfrm>
          <a:prstGeom prst="rect">
            <a:avLst/>
          </a:prstGeom>
          <a:noFill/>
          <a:ln w="9525">
            <a:noFill/>
            <a:miter lim="800000"/>
            <a:headEnd/>
            <a:tailEnd/>
          </a:ln>
          <a:effectLst/>
        </p:spPr>
        <p:txBody>
          <a:bodyPr>
            <a:spAutoFit/>
          </a:bodyPr>
          <a:lstStyle/>
          <a:p>
            <a:pPr>
              <a:spcBef>
                <a:spcPct val="50000"/>
              </a:spcBef>
            </a:pPr>
            <a:r>
              <a:rPr lang="en-US" dirty="0"/>
              <a:t>Lake Helen </a:t>
            </a:r>
            <a:r>
              <a:rPr lang="en-US" dirty="0" smtClean="0"/>
              <a:t>fills </a:t>
            </a:r>
            <a:r>
              <a:rPr lang="en-US" dirty="0"/>
              <a:t>a </a:t>
            </a:r>
            <a:r>
              <a:rPr lang="en-US" dirty="0" smtClean="0"/>
              <a:t>cirque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Lassen NP1 SS"/>
          <p:cNvPicPr>
            <a:picLocks noChangeAspect="1" noChangeArrowheads="1"/>
          </p:cNvPicPr>
          <p:nvPr/>
        </p:nvPicPr>
        <p:blipFill>
          <a:blip r:embed="rId3"/>
          <a:srcRect/>
          <a:stretch>
            <a:fillRect/>
          </a:stretch>
        </p:blipFill>
        <p:spPr bwMode="auto">
          <a:xfrm>
            <a:off x="0" y="850900"/>
            <a:ext cx="9144000" cy="6007100"/>
          </a:xfrm>
          <a:prstGeom prst="rect">
            <a:avLst/>
          </a:prstGeom>
          <a:noFill/>
        </p:spPr>
      </p:pic>
      <p:sp>
        <p:nvSpPr>
          <p:cNvPr id="183299" name="Text Box 3"/>
          <p:cNvSpPr txBox="1">
            <a:spLocks noChangeArrowheads="1"/>
          </p:cNvSpPr>
          <p:nvPr/>
        </p:nvSpPr>
        <p:spPr bwMode="auto">
          <a:xfrm>
            <a:off x="0" y="198120"/>
            <a:ext cx="9144000" cy="584775"/>
          </a:xfrm>
          <a:prstGeom prst="rect">
            <a:avLst/>
          </a:prstGeom>
          <a:noFill/>
          <a:ln w="9525">
            <a:noFill/>
            <a:miter lim="800000"/>
            <a:headEnd/>
            <a:tailEnd/>
          </a:ln>
          <a:effectLst/>
        </p:spPr>
        <p:txBody>
          <a:bodyPr>
            <a:spAutoFit/>
          </a:bodyPr>
          <a:lstStyle/>
          <a:p>
            <a:pPr>
              <a:spcBef>
                <a:spcPct val="50000"/>
              </a:spcBef>
            </a:pPr>
            <a:r>
              <a:rPr lang="en-US" dirty="0" smtClean="0"/>
              <a:t>Tarn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ecent Crater Google.jpg"/>
          <p:cNvPicPr>
            <a:picLocks noChangeAspect="1"/>
          </p:cNvPicPr>
          <p:nvPr/>
        </p:nvPicPr>
        <p:blipFill>
          <a:blip r:embed="rId3"/>
          <a:stretch>
            <a:fillRect/>
          </a:stretch>
        </p:blipFill>
        <p:spPr>
          <a:xfrm>
            <a:off x="0" y="71437"/>
            <a:ext cx="9144000" cy="6715125"/>
          </a:xfrm>
          <a:prstGeom prst="rect">
            <a:avLst/>
          </a:prstGeom>
        </p:spPr>
      </p:pic>
      <p:sp>
        <p:nvSpPr>
          <p:cNvPr id="3" name="TextBox 2"/>
          <p:cNvSpPr txBox="1"/>
          <p:nvPr/>
        </p:nvSpPr>
        <p:spPr>
          <a:xfrm>
            <a:off x="5790383" y="1234176"/>
            <a:ext cx="1990725"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Crescent Crater</a:t>
            </a:r>
            <a:endParaRPr lang="en-US" dirty="0">
              <a:effectLst>
                <a:outerShdw blurRad="38100" dist="38100" dir="2700000" algn="tl">
                  <a:srgbClr val="000000">
                    <a:alpha val="43137"/>
                  </a:srgbClr>
                </a:outerShdw>
              </a:effectLst>
            </a:endParaRPr>
          </a:p>
        </p:txBody>
      </p:sp>
      <p:cxnSp>
        <p:nvCxnSpPr>
          <p:cNvPr id="4" name="Straight Arrow Connector 3"/>
          <p:cNvCxnSpPr/>
          <p:nvPr/>
        </p:nvCxnSpPr>
        <p:spPr bwMode="auto">
          <a:xfrm rot="10800000" flipV="1">
            <a:off x="4572001" y="2220688"/>
            <a:ext cx="1556656" cy="1526561"/>
          </a:xfrm>
          <a:prstGeom prst="straightConnector1">
            <a:avLst/>
          </a:prstGeom>
          <a:solidFill>
            <a:schemeClr val="accent1"/>
          </a:solidFill>
          <a:ln w="38100" cap="flat" cmpd="sng" algn="ctr">
            <a:solidFill>
              <a:schemeClr val="bg1"/>
            </a:solidFill>
            <a:prstDash val="solid"/>
            <a:round/>
            <a:headEnd type="none" w="med" len="med"/>
            <a:tailEnd type="stealth" w="lg" len="med"/>
          </a:ln>
          <a:effectLst>
            <a:outerShdw blurRad="50800" dist="38100" dir="8100000" algn="tr" rotWithShape="0">
              <a:prstClr val="black">
                <a:alpha val="40000"/>
              </a:prstClr>
            </a:outerShdw>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os Lassen Google.jpg"/>
          <p:cNvPicPr>
            <a:picLocks noChangeAspect="1"/>
          </p:cNvPicPr>
          <p:nvPr/>
        </p:nvPicPr>
        <p:blipFill>
          <a:blip r:embed="rId3"/>
          <a:stretch>
            <a:fillRect/>
          </a:stretch>
        </p:blipFill>
        <p:spPr>
          <a:xfrm>
            <a:off x="0" y="71437"/>
            <a:ext cx="9144000" cy="6715125"/>
          </a:xfrm>
          <a:prstGeom prst="rect">
            <a:avLst/>
          </a:prstGeom>
        </p:spPr>
      </p:pic>
      <p:sp>
        <p:nvSpPr>
          <p:cNvPr id="4" name="TextBox 3"/>
          <p:cNvSpPr txBox="1"/>
          <p:nvPr/>
        </p:nvSpPr>
        <p:spPr>
          <a:xfrm>
            <a:off x="5156835" y="643890"/>
            <a:ext cx="2295525"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Lassen Peak</a:t>
            </a:r>
            <a:endParaRPr lang="en-US" dirty="0">
              <a:effectLst>
                <a:outerShdw blurRad="38100" dist="38100" dir="2700000" algn="tl">
                  <a:srgbClr val="000000">
                    <a:alpha val="43137"/>
                  </a:srgbClr>
                </a:outerShdw>
              </a:effectLst>
            </a:endParaRPr>
          </a:p>
        </p:txBody>
      </p:sp>
      <p:sp>
        <p:nvSpPr>
          <p:cNvPr id="5" name="TextBox 4"/>
          <p:cNvSpPr txBox="1"/>
          <p:nvPr/>
        </p:nvSpPr>
        <p:spPr>
          <a:xfrm>
            <a:off x="859155" y="666145"/>
            <a:ext cx="1990725"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Chaos Crags</a:t>
            </a:r>
            <a:endParaRPr lang="en-US"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os Crages Google.jpg"/>
          <p:cNvPicPr>
            <a:picLocks noChangeAspect="1"/>
          </p:cNvPicPr>
          <p:nvPr/>
        </p:nvPicPr>
        <p:blipFill>
          <a:blip r:embed="rId3"/>
          <a:stretch>
            <a:fillRect/>
          </a:stretch>
        </p:blipFill>
        <p:spPr>
          <a:xfrm>
            <a:off x="-106681" y="0"/>
            <a:ext cx="9338553" cy="6858000"/>
          </a:xfrm>
          <a:prstGeom prst="rect">
            <a:avLst/>
          </a:prstGeom>
        </p:spPr>
      </p:pic>
      <p:sp>
        <p:nvSpPr>
          <p:cNvPr id="3" name="TextBox 2"/>
          <p:cNvSpPr txBox="1"/>
          <p:nvPr/>
        </p:nvSpPr>
        <p:spPr>
          <a:xfrm>
            <a:off x="6589395" y="826770"/>
            <a:ext cx="2295525"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Lassen Peak</a:t>
            </a:r>
            <a:endParaRPr lang="en-US" dirty="0">
              <a:effectLst>
                <a:outerShdw blurRad="38100" dist="38100" dir="2700000" algn="tl">
                  <a:srgbClr val="000000">
                    <a:alpha val="43137"/>
                  </a:srgbClr>
                </a:outerShdw>
              </a:effectLst>
            </a:endParaRPr>
          </a:p>
        </p:txBody>
      </p:sp>
      <p:sp>
        <p:nvSpPr>
          <p:cNvPr id="4" name="TextBox 3"/>
          <p:cNvSpPr txBox="1"/>
          <p:nvPr/>
        </p:nvSpPr>
        <p:spPr>
          <a:xfrm>
            <a:off x="2581275" y="1626265"/>
            <a:ext cx="1990725"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Chaos Crags</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map_cascades_locationmap"/>
          <p:cNvPicPr>
            <a:picLocks noChangeAspect="1" noChangeArrowheads="1"/>
          </p:cNvPicPr>
          <p:nvPr/>
        </p:nvPicPr>
        <p:blipFill>
          <a:blip r:embed="rId3"/>
          <a:srcRect/>
          <a:stretch>
            <a:fillRect/>
          </a:stretch>
        </p:blipFill>
        <p:spPr bwMode="auto">
          <a:xfrm>
            <a:off x="2209800" y="74613"/>
            <a:ext cx="4405313" cy="678338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p_plate_tectonics_cascades"/>
          <p:cNvPicPr>
            <a:picLocks noChangeAspect="1" noChangeArrowheads="1"/>
          </p:cNvPicPr>
          <p:nvPr/>
        </p:nvPicPr>
        <p:blipFill>
          <a:blip r:embed="rId3"/>
          <a:srcRect/>
          <a:stretch>
            <a:fillRect/>
          </a:stretch>
        </p:blipFill>
        <p:spPr bwMode="auto">
          <a:xfrm>
            <a:off x="2209800" y="0"/>
            <a:ext cx="4729163" cy="6858000"/>
          </a:xfrm>
          <a:prstGeom prst="rect">
            <a:avLst/>
          </a:prstGeom>
          <a:noFill/>
        </p:spPr>
      </p:pic>
      <p:sp>
        <p:nvSpPr>
          <p:cNvPr id="3" name="TextBox 2"/>
          <p:cNvSpPr txBox="1"/>
          <p:nvPr/>
        </p:nvSpPr>
        <p:spPr>
          <a:xfrm>
            <a:off x="6896100" y="3505200"/>
            <a:ext cx="2273300" cy="1077218"/>
          </a:xfrm>
          <a:prstGeom prst="rect">
            <a:avLst/>
          </a:prstGeom>
          <a:noFill/>
        </p:spPr>
        <p:txBody>
          <a:bodyPr wrap="square" rtlCol="0">
            <a:spAutoFit/>
          </a:bodyPr>
          <a:lstStyle/>
          <a:p>
            <a:r>
              <a:rPr lang="en-US" dirty="0" smtClean="0">
                <a:solidFill>
                  <a:srgbClr val="FF0000"/>
                </a:solidFill>
              </a:rPr>
              <a:t>Slab window</a:t>
            </a:r>
            <a:endParaRPr lang="en-US" dirty="0">
              <a:solidFill>
                <a:srgbClr val="FF0000"/>
              </a:solidFill>
            </a:endParaRPr>
          </a:p>
        </p:txBody>
      </p:sp>
      <p:cxnSp>
        <p:nvCxnSpPr>
          <p:cNvPr id="4" name="Straight Arrow Connector 3"/>
          <p:cNvCxnSpPr/>
          <p:nvPr/>
        </p:nvCxnSpPr>
        <p:spPr bwMode="auto">
          <a:xfrm rot="10800000" flipV="1">
            <a:off x="5041900" y="3975100"/>
            <a:ext cx="2146300" cy="139700"/>
          </a:xfrm>
          <a:prstGeom prst="straightConnector1">
            <a:avLst/>
          </a:prstGeom>
          <a:solidFill>
            <a:schemeClr val="accent1"/>
          </a:solidFill>
          <a:ln w="38100" cap="flat" cmpd="sng" algn="ctr">
            <a:solidFill>
              <a:srgbClr val="FF0000"/>
            </a:solidFill>
            <a:prstDash val="solid"/>
            <a:round/>
            <a:headEnd type="none" w="med" len="med"/>
            <a:tailEnd type="stealth" w="lg" len="med"/>
          </a:ln>
          <a:effectLst>
            <a:outerShdw blurRad="38100" dist="38100" dir="2700000" algn="tl" rotWithShape="0">
              <a:prstClr val="black">
                <a:alpha val="40000"/>
              </a:prst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3"/>
          <a:srcRect r="51524"/>
          <a:stretch>
            <a:fillRect/>
          </a:stretch>
        </p:blipFill>
        <p:spPr bwMode="auto">
          <a:xfrm>
            <a:off x="0" y="180975"/>
            <a:ext cx="3287712" cy="6496050"/>
          </a:xfrm>
          <a:prstGeom prst="rect">
            <a:avLst/>
          </a:prstGeom>
          <a:noFill/>
          <a:ln w="9525">
            <a:noFill/>
            <a:miter lim="800000"/>
            <a:headEnd/>
            <a:tailEnd/>
          </a:ln>
        </p:spPr>
      </p:pic>
      <p:pic>
        <p:nvPicPr>
          <p:cNvPr id="4" name="Picture 2"/>
          <p:cNvPicPr>
            <a:picLocks noChangeAspect="1" noChangeArrowheads="1"/>
          </p:cNvPicPr>
          <p:nvPr/>
        </p:nvPicPr>
        <p:blipFill>
          <a:blip r:embed="rId4"/>
          <a:srcRect/>
          <a:stretch>
            <a:fillRect/>
          </a:stretch>
        </p:blipFill>
        <p:spPr bwMode="auto">
          <a:xfrm>
            <a:off x="3255416" y="1765300"/>
            <a:ext cx="5888584" cy="4225925"/>
          </a:xfrm>
          <a:prstGeom prst="rect">
            <a:avLst/>
          </a:prstGeom>
          <a:noFill/>
          <a:ln w="9525">
            <a:noFill/>
            <a:miter lim="800000"/>
            <a:headEnd/>
            <a:tailEnd/>
          </a:ln>
        </p:spPr>
      </p:pic>
      <p:sp>
        <p:nvSpPr>
          <p:cNvPr id="6" name="TextBox 5"/>
          <p:cNvSpPr txBox="1"/>
          <p:nvPr/>
        </p:nvSpPr>
        <p:spPr>
          <a:xfrm>
            <a:off x="4330700" y="520700"/>
            <a:ext cx="3670300" cy="584775"/>
          </a:xfrm>
          <a:prstGeom prst="rect">
            <a:avLst/>
          </a:prstGeom>
          <a:no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rPr>
              <a:t>Slab windows</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286000" y="481013"/>
            <a:ext cx="4572000" cy="5895975"/>
          </a:xfrm>
          <a:prstGeom prst="rect">
            <a:avLst/>
          </a:prstGeom>
          <a:noFill/>
          <a:ln w="9525">
            <a:noFill/>
            <a:miter lim="800000"/>
            <a:headEnd/>
            <a:tailEnd/>
          </a:ln>
          <a:effectLst/>
        </p:spPr>
      </p:pic>
      <p:sp>
        <p:nvSpPr>
          <p:cNvPr id="5" name="Freeform 4"/>
          <p:cNvSpPr/>
          <p:nvPr/>
        </p:nvSpPr>
        <p:spPr bwMode="auto">
          <a:xfrm>
            <a:off x="4160520" y="3162300"/>
            <a:ext cx="754380" cy="853440"/>
          </a:xfrm>
          <a:custGeom>
            <a:avLst/>
            <a:gdLst>
              <a:gd name="connsiteX0" fmla="*/ 0 w 754380"/>
              <a:gd name="connsiteY0" fmla="*/ 60960 h 853440"/>
              <a:gd name="connsiteX1" fmla="*/ 388620 w 754380"/>
              <a:gd name="connsiteY1" fmla="*/ 853440 h 853440"/>
              <a:gd name="connsiteX2" fmla="*/ 754380 w 754380"/>
              <a:gd name="connsiteY2" fmla="*/ 0 h 853440"/>
              <a:gd name="connsiteX3" fmla="*/ 0 w 754380"/>
              <a:gd name="connsiteY3" fmla="*/ 60960 h 853440"/>
            </a:gdLst>
            <a:ahLst/>
            <a:cxnLst>
              <a:cxn ang="0">
                <a:pos x="connsiteX0" y="connsiteY0"/>
              </a:cxn>
              <a:cxn ang="0">
                <a:pos x="connsiteX1" y="connsiteY1"/>
              </a:cxn>
              <a:cxn ang="0">
                <a:pos x="connsiteX2" y="connsiteY2"/>
              </a:cxn>
              <a:cxn ang="0">
                <a:pos x="connsiteX3" y="connsiteY3"/>
              </a:cxn>
            </a:cxnLst>
            <a:rect l="l" t="t" r="r" b="b"/>
            <a:pathLst>
              <a:path w="754380" h="853440">
                <a:moveTo>
                  <a:pt x="0" y="60960"/>
                </a:moveTo>
                <a:lnTo>
                  <a:pt x="388620" y="853440"/>
                </a:lnTo>
                <a:lnTo>
                  <a:pt x="754380" y="0"/>
                </a:lnTo>
                <a:lnTo>
                  <a:pt x="0" y="60960"/>
                </a:lnTo>
                <a:close/>
              </a:path>
            </a:pathLst>
          </a:cu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243138" y="481013"/>
            <a:ext cx="4657725" cy="5895975"/>
          </a:xfrm>
          <a:prstGeom prst="rect">
            <a:avLst/>
          </a:prstGeom>
          <a:noFill/>
          <a:ln w="9525">
            <a:noFill/>
            <a:miter lim="800000"/>
            <a:headEnd/>
            <a:tailEnd/>
          </a:ln>
          <a:effectLst/>
        </p:spPr>
      </p:pic>
      <p:sp>
        <p:nvSpPr>
          <p:cNvPr id="3" name="Freeform 2"/>
          <p:cNvSpPr/>
          <p:nvPr/>
        </p:nvSpPr>
        <p:spPr bwMode="auto">
          <a:xfrm>
            <a:off x="4046220" y="3025140"/>
            <a:ext cx="1684020" cy="2590800"/>
          </a:xfrm>
          <a:custGeom>
            <a:avLst/>
            <a:gdLst>
              <a:gd name="connsiteX0" fmla="*/ 0 w 1684020"/>
              <a:gd name="connsiteY0" fmla="*/ 7620 h 2590800"/>
              <a:gd name="connsiteX1" fmla="*/ 1684020 w 1684020"/>
              <a:gd name="connsiteY1" fmla="*/ 0 h 2590800"/>
              <a:gd name="connsiteX2" fmla="*/ 1348740 w 1684020"/>
              <a:gd name="connsiteY2" fmla="*/ 876300 h 2590800"/>
              <a:gd name="connsiteX3" fmla="*/ 1341120 w 1684020"/>
              <a:gd name="connsiteY3" fmla="*/ 2590800 h 2590800"/>
              <a:gd name="connsiteX4" fmla="*/ 670560 w 1684020"/>
              <a:gd name="connsiteY4" fmla="*/ 1501140 h 2590800"/>
              <a:gd name="connsiteX5" fmla="*/ 693420 w 1684020"/>
              <a:gd name="connsiteY5" fmla="*/ 1470660 h 2590800"/>
              <a:gd name="connsiteX6" fmla="*/ 556260 w 1684020"/>
              <a:gd name="connsiteY6" fmla="*/ 1287780 h 2590800"/>
              <a:gd name="connsiteX7" fmla="*/ 609600 w 1684020"/>
              <a:gd name="connsiteY7" fmla="*/ 1211580 h 2590800"/>
              <a:gd name="connsiteX8" fmla="*/ 472440 w 1684020"/>
              <a:gd name="connsiteY8" fmla="*/ 998220 h 2590800"/>
              <a:gd name="connsiteX9" fmla="*/ 502920 w 1684020"/>
              <a:gd name="connsiteY9" fmla="*/ 952500 h 2590800"/>
              <a:gd name="connsiteX10" fmla="*/ 381000 w 1684020"/>
              <a:gd name="connsiteY10" fmla="*/ 754380 h 2590800"/>
              <a:gd name="connsiteX11" fmla="*/ 441960 w 1684020"/>
              <a:gd name="connsiteY11" fmla="*/ 723900 h 2590800"/>
              <a:gd name="connsiteX12" fmla="*/ 0 w 1684020"/>
              <a:gd name="connsiteY12" fmla="*/ 762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4020" h="2590800">
                <a:moveTo>
                  <a:pt x="0" y="7620"/>
                </a:moveTo>
                <a:lnTo>
                  <a:pt x="1684020" y="0"/>
                </a:lnTo>
                <a:lnTo>
                  <a:pt x="1348740" y="876300"/>
                </a:lnTo>
                <a:lnTo>
                  <a:pt x="1341120" y="2590800"/>
                </a:lnTo>
                <a:lnTo>
                  <a:pt x="670560" y="1501140"/>
                </a:lnTo>
                <a:lnTo>
                  <a:pt x="693420" y="1470660"/>
                </a:lnTo>
                <a:cubicBezTo>
                  <a:pt x="554695" y="1293400"/>
                  <a:pt x="556260" y="1369584"/>
                  <a:pt x="556260" y="1287780"/>
                </a:cubicBezTo>
                <a:cubicBezTo>
                  <a:pt x="611159" y="1217195"/>
                  <a:pt x="609600" y="1248160"/>
                  <a:pt x="609600" y="1211580"/>
                </a:cubicBezTo>
                <a:lnTo>
                  <a:pt x="472440" y="998220"/>
                </a:lnTo>
                <a:cubicBezTo>
                  <a:pt x="504507" y="958137"/>
                  <a:pt x="502920" y="976384"/>
                  <a:pt x="502920" y="952500"/>
                </a:cubicBezTo>
                <a:lnTo>
                  <a:pt x="381000" y="754380"/>
                </a:lnTo>
                <a:lnTo>
                  <a:pt x="441960" y="723900"/>
                </a:lnTo>
                <a:lnTo>
                  <a:pt x="0" y="7620"/>
                </a:lnTo>
                <a:close/>
              </a:path>
            </a:pathLst>
          </a:cu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209800" y="461963"/>
            <a:ext cx="4724400" cy="5934075"/>
          </a:xfrm>
          <a:prstGeom prst="rect">
            <a:avLst/>
          </a:prstGeom>
          <a:noFill/>
          <a:ln w="9525">
            <a:noFill/>
            <a:miter lim="800000"/>
            <a:headEnd/>
            <a:tailEnd/>
          </a:ln>
          <a:effectLst/>
        </p:spPr>
      </p:pic>
      <p:sp>
        <p:nvSpPr>
          <p:cNvPr id="6" name="Freeform 5"/>
          <p:cNvSpPr/>
          <p:nvPr/>
        </p:nvSpPr>
        <p:spPr bwMode="auto">
          <a:xfrm>
            <a:off x="3870960" y="2674620"/>
            <a:ext cx="2293620" cy="3154680"/>
          </a:xfrm>
          <a:custGeom>
            <a:avLst/>
            <a:gdLst>
              <a:gd name="connsiteX0" fmla="*/ 0 w 2293620"/>
              <a:gd name="connsiteY0" fmla="*/ 0 h 3154680"/>
              <a:gd name="connsiteX1" fmla="*/ 2293620 w 2293620"/>
              <a:gd name="connsiteY1" fmla="*/ 15240 h 3154680"/>
              <a:gd name="connsiteX2" fmla="*/ 1973580 w 2293620"/>
              <a:gd name="connsiteY2" fmla="*/ 868680 h 3154680"/>
              <a:gd name="connsiteX3" fmla="*/ 1958340 w 2293620"/>
              <a:gd name="connsiteY3" fmla="*/ 2621280 h 3154680"/>
              <a:gd name="connsiteX4" fmla="*/ 1615440 w 2293620"/>
              <a:gd name="connsiteY4" fmla="*/ 3154680 h 3154680"/>
              <a:gd name="connsiteX5" fmla="*/ 899160 w 2293620"/>
              <a:gd name="connsiteY5" fmla="*/ 1844040 h 3154680"/>
              <a:gd name="connsiteX6" fmla="*/ 929640 w 2293620"/>
              <a:gd name="connsiteY6" fmla="*/ 1805940 h 3154680"/>
              <a:gd name="connsiteX7" fmla="*/ 541020 w 2293620"/>
              <a:gd name="connsiteY7" fmla="*/ 1112520 h 3154680"/>
              <a:gd name="connsiteX8" fmla="*/ 601980 w 2293620"/>
              <a:gd name="connsiteY8" fmla="*/ 1082040 h 3154680"/>
              <a:gd name="connsiteX9" fmla="*/ 0 w 2293620"/>
              <a:gd name="connsiteY9" fmla="*/ 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3620" h="3154680">
                <a:moveTo>
                  <a:pt x="0" y="0"/>
                </a:moveTo>
                <a:lnTo>
                  <a:pt x="2293620" y="15240"/>
                </a:lnTo>
                <a:lnTo>
                  <a:pt x="1973580" y="868680"/>
                </a:lnTo>
                <a:lnTo>
                  <a:pt x="1958340" y="2621280"/>
                </a:lnTo>
                <a:lnTo>
                  <a:pt x="1615440" y="3154680"/>
                </a:lnTo>
                <a:lnTo>
                  <a:pt x="899160" y="1844040"/>
                </a:lnTo>
                <a:lnTo>
                  <a:pt x="929640" y="1805940"/>
                </a:lnTo>
                <a:lnTo>
                  <a:pt x="541020" y="1112520"/>
                </a:lnTo>
                <a:lnTo>
                  <a:pt x="601980" y="1082040"/>
                </a:lnTo>
                <a:lnTo>
                  <a:pt x="0" y="0"/>
                </a:lnTo>
                <a:close/>
              </a:path>
            </a:pathLst>
          </a:cu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5" descr="15_17R"/>
          <p:cNvPicPr>
            <a:picLocks noChangeAspect="1" noChangeArrowheads="1"/>
          </p:cNvPicPr>
          <p:nvPr/>
        </p:nvPicPr>
        <p:blipFill>
          <a:blip r:embed="rId3"/>
          <a:srcRect b="4259"/>
          <a:stretch>
            <a:fillRect/>
          </a:stretch>
        </p:blipFill>
        <p:spPr bwMode="auto">
          <a:xfrm>
            <a:off x="1999456" y="17406"/>
            <a:ext cx="5145088" cy="6749154"/>
          </a:xfrm>
          <a:prstGeom prst="rect">
            <a:avLst/>
          </a:prstGeom>
          <a:noFill/>
          <a:ln>
            <a:miter lim="800000"/>
            <a:headEnd/>
            <a:tailEnd/>
          </a:ln>
        </p:spPr>
      </p:pic>
      <p:sp>
        <p:nvSpPr>
          <p:cNvPr id="3" name="Freeform 2"/>
          <p:cNvSpPr/>
          <p:nvPr/>
        </p:nvSpPr>
        <p:spPr bwMode="auto">
          <a:xfrm rot="176090">
            <a:off x="3848100" y="3601750"/>
            <a:ext cx="3683000" cy="4292600"/>
          </a:xfrm>
          <a:custGeom>
            <a:avLst/>
            <a:gdLst>
              <a:gd name="connsiteX0" fmla="*/ 0 w 2362200"/>
              <a:gd name="connsiteY0" fmla="*/ 12700 h 3124200"/>
              <a:gd name="connsiteX1" fmla="*/ 2324100 w 2362200"/>
              <a:gd name="connsiteY1" fmla="*/ 25400 h 3124200"/>
              <a:gd name="connsiteX2" fmla="*/ 2362200 w 2362200"/>
              <a:gd name="connsiteY2" fmla="*/ 38100 h 3124200"/>
              <a:gd name="connsiteX3" fmla="*/ 2324100 w 2362200"/>
              <a:gd name="connsiteY3" fmla="*/ 12700 h 3124200"/>
              <a:gd name="connsiteX4" fmla="*/ 2324100 w 2362200"/>
              <a:gd name="connsiteY4" fmla="*/ 0 h 3124200"/>
              <a:gd name="connsiteX5" fmla="*/ 2019300 w 2362200"/>
              <a:gd name="connsiteY5" fmla="*/ 838200 h 3124200"/>
              <a:gd name="connsiteX6" fmla="*/ 1968500 w 2362200"/>
              <a:gd name="connsiteY6" fmla="*/ 2679700 h 3124200"/>
              <a:gd name="connsiteX7" fmla="*/ 1612900 w 2362200"/>
              <a:gd name="connsiteY7" fmla="*/ 3124200 h 3124200"/>
              <a:gd name="connsiteX8" fmla="*/ 914400 w 2362200"/>
              <a:gd name="connsiteY8" fmla="*/ 1866900 h 3124200"/>
              <a:gd name="connsiteX9" fmla="*/ 952500 w 2362200"/>
              <a:gd name="connsiteY9" fmla="*/ 1790700 h 3124200"/>
              <a:gd name="connsiteX10" fmla="*/ 596900 w 2362200"/>
              <a:gd name="connsiteY10" fmla="*/ 1193800 h 3124200"/>
              <a:gd name="connsiteX11" fmla="*/ 647700 w 2362200"/>
              <a:gd name="connsiteY11" fmla="*/ 1143000 h 3124200"/>
              <a:gd name="connsiteX12" fmla="*/ 0 w 2362200"/>
              <a:gd name="connsiteY12" fmla="*/ 1270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3124200">
                <a:moveTo>
                  <a:pt x="0" y="12700"/>
                </a:moveTo>
                <a:lnTo>
                  <a:pt x="2324100" y="25400"/>
                </a:lnTo>
                <a:cubicBezTo>
                  <a:pt x="2337486" y="25544"/>
                  <a:pt x="2362200" y="51487"/>
                  <a:pt x="2362200" y="38100"/>
                </a:cubicBezTo>
                <a:cubicBezTo>
                  <a:pt x="2362200" y="22836"/>
                  <a:pt x="2334893" y="23493"/>
                  <a:pt x="2324100" y="12700"/>
                </a:cubicBezTo>
                <a:lnTo>
                  <a:pt x="2324100" y="0"/>
                </a:lnTo>
                <a:lnTo>
                  <a:pt x="2019300" y="838200"/>
                </a:lnTo>
                <a:cubicBezTo>
                  <a:pt x="2002249" y="1452030"/>
                  <a:pt x="1968500" y="2065633"/>
                  <a:pt x="1968500" y="2679700"/>
                </a:cubicBezTo>
                <a:lnTo>
                  <a:pt x="1612900" y="3124200"/>
                </a:lnTo>
                <a:lnTo>
                  <a:pt x="914400" y="1866900"/>
                </a:lnTo>
                <a:lnTo>
                  <a:pt x="952500" y="1790700"/>
                </a:lnTo>
                <a:lnTo>
                  <a:pt x="596900" y="1193800"/>
                </a:lnTo>
                <a:lnTo>
                  <a:pt x="647700" y="1143000"/>
                </a:lnTo>
                <a:lnTo>
                  <a:pt x="0" y="12700"/>
                </a:lnTo>
                <a:close/>
              </a:path>
            </a:pathLst>
          </a:custGeom>
          <a:solidFill>
            <a:srgbClr val="FFFF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p:txBody>
      </p:sp>
      <p:sp>
        <p:nvSpPr>
          <p:cNvPr id="4" name="Rectangle 3"/>
          <p:cNvSpPr/>
          <p:nvPr/>
        </p:nvSpPr>
        <p:spPr bwMode="auto">
          <a:xfrm>
            <a:off x="7086600" y="2374900"/>
            <a:ext cx="1600200" cy="4483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
        <p:nvSpPr>
          <p:cNvPr id="5" name="Rectangle 4"/>
          <p:cNvSpPr/>
          <p:nvPr/>
        </p:nvSpPr>
        <p:spPr bwMode="auto">
          <a:xfrm>
            <a:off x="5511800" y="6766560"/>
            <a:ext cx="1600200" cy="1181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
        <p:nvSpPr>
          <p:cNvPr id="6" name="AutoShape 3"/>
          <p:cNvSpPr>
            <a:spLocks noChangeArrowheads="1"/>
          </p:cNvSpPr>
          <p:nvPr/>
        </p:nvSpPr>
        <p:spPr bwMode="auto">
          <a:xfrm>
            <a:off x="4859020" y="3284220"/>
            <a:ext cx="533400" cy="533400"/>
          </a:xfrm>
          <a:prstGeom prst="sun">
            <a:avLst>
              <a:gd name="adj" fmla="val 31944"/>
            </a:avLst>
          </a:prstGeom>
          <a:solidFill>
            <a:srgbClr val="FF0000"/>
          </a:solidFill>
          <a:ln w="9525">
            <a:solidFill>
              <a:schemeClr val="tx1"/>
            </a:solidFill>
            <a:miter lim="800000"/>
            <a:headEnd/>
            <a:tailEnd/>
          </a:ln>
        </p:spPr>
        <p:txBody>
          <a:bodyPr wrap="none" anchor="ctr"/>
          <a:lstStyle/>
          <a:p>
            <a:endParaRPr lang="en-US" dirty="0"/>
          </a:p>
        </p:txBody>
      </p:sp>
      <p:sp>
        <p:nvSpPr>
          <p:cNvPr id="7" name="Text Box 4"/>
          <p:cNvSpPr txBox="1">
            <a:spLocks noChangeArrowheads="1"/>
          </p:cNvSpPr>
          <p:nvPr/>
        </p:nvSpPr>
        <p:spPr bwMode="auto">
          <a:xfrm>
            <a:off x="4450080" y="2646422"/>
            <a:ext cx="3444240" cy="584775"/>
          </a:xfrm>
          <a:prstGeom prst="rect">
            <a:avLst/>
          </a:prstGeom>
          <a:noFill/>
          <a:ln w="9525">
            <a:noFill/>
            <a:miter lim="800000"/>
            <a:headEnd/>
            <a:tailEnd/>
          </a:ln>
        </p:spPr>
        <p:txBody>
          <a:bodyPr wrap="square">
            <a:spAutoFit/>
          </a:bodyPr>
          <a:lstStyle/>
          <a:p>
            <a:pPr algn="ctr">
              <a:spcBef>
                <a:spcPct val="50000"/>
              </a:spcBef>
              <a:defRPr/>
            </a:pPr>
            <a:r>
              <a:rPr lang="en-US" dirty="0" smtClean="0">
                <a:solidFill>
                  <a:srgbClr val="FF0000"/>
                </a:solidFill>
                <a:effectLst>
                  <a:outerShdw blurRad="38100" dist="38100" dir="2700000" algn="tl">
                    <a:srgbClr val="000000">
                      <a:alpha val="43137"/>
                    </a:srgbClr>
                  </a:outerShdw>
                </a:effectLst>
              </a:rPr>
              <a:t>Lassen Volcanic</a:t>
            </a:r>
            <a:endParaRPr lang="en-US" dirty="0">
              <a:solidFill>
                <a:srgbClr val="FF0000"/>
              </a:solidFill>
              <a:effectLst>
                <a:outerShdw blurRad="38100" dist="38100" dir="2700000" algn="tl">
                  <a:srgbClr val="000000">
                    <a:alpha val="43137"/>
                  </a:srgbClr>
                </a:outerShdw>
              </a:effectLst>
            </a:endParaRPr>
          </a:p>
        </p:txBody>
      </p:sp>
      <p:sp>
        <p:nvSpPr>
          <p:cNvPr id="8" name="Text Box 4"/>
          <p:cNvSpPr txBox="1">
            <a:spLocks noChangeArrowheads="1"/>
          </p:cNvSpPr>
          <p:nvPr/>
        </p:nvSpPr>
        <p:spPr bwMode="auto">
          <a:xfrm rot="168957">
            <a:off x="4876800" y="4200902"/>
            <a:ext cx="2072640" cy="1077218"/>
          </a:xfrm>
          <a:prstGeom prst="rect">
            <a:avLst/>
          </a:prstGeom>
          <a:noFill/>
          <a:ln w="9525">
            <a:noFill/>
            <a:miter lim="800000"/>
            <a:headEnd/>
            <a:tailEnd/>
          </a:ln>
        </p:spPr>
        <p:txBody>
          <a:bodyPr wrap="square">
            <a:spAutoFit/>
          </a:bodyPr>
          <a:lstStyle/>
          <a:p>
            <a:pPr algn="ctr">
              <a:spcBef>
                <a:spcPct val="50000"/>
              </a:spcBef>
              <a:defRPr/>
            </a:pPr>
            <a:r>
              <a:rPr lang="en-US" dirty="0" smtClean="0">
                <a:solidFill>
                  <a:srgbClr val="FF0000"/>
                </a:solidFill>
                <a:effectLst>
                  <a:outerShdw blurRad="38100" dist="38100" dir="2700000" algn="tl">
                    <a:srgbClr val="000000">
                      <a:alpha val="43137"/>
                    </a:srgbClr>
                  </a:outerShdw>
                </a:effectLst>
              </a:rPr>
              <a:t>Slab Window</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alpha val="50000"/>
          </a:srgb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3078</TotalTime>
  <Words>1427</Words>
  <Application>Microsoft Office PowerPoint</Application>
  <PresentationFormat>On-screen Show (4:3)</PresentationFormat>
  <Paragraphs>95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84</cp:revision>
  <dcterms:created xsi:type="dcterms:W3CDTF">2005-03-27T02:55:49Z</dcterms:created>
  <dcterms:modified xsi:type="dcterms:W3CDTF">2008-11-02T02:47:21Z</dcterms:modified>
</cp:coreProperties>
</file>